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1" r:id="rId6"/>
    <p:sldId id="270" r:id="rId7"/>
    <p:sldId id="260" r:id="rId8"/>
    <p:sldId id="272" r:id="rId9"/>
    <p:sldId id="265" r:id="rId10"/>
    <p:sldId id="261" r:id="rId11"/>
    <p:sldId id="274" r:id="rId12"/>
    <p:sldId id="273" r:id="rId13"/>
    <p:sldId id="264" r:id="rId14"/>
    <p:sldId id="262" r:id="rId15"/>
    <p:sldId id="266" r:id="rId16"/>
    <p:sldId id="267" r:id="rId17"/>
    <p:sldId id="269" r:id="rId18"/>
    <p:sldId id="268" r:id="rId19"/>
    <p:sldId id="26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10/6/23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10/6/23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10/6/23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10/6/23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10/6/23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817D3-3ED0-3844-527A-55C65232B46E}"/>
              </a:ext>
            </a:extLst>
          </p:cNvPr>
          <p:cNvSpPr>
            <a:spLocks noGrp="1"/>
          </p:cNvSpPr>
          <p:nvPr>
            <p:ph type="ctrTitle"/>
          </p:nvPr>
        </p:nvSpPr>
        <p:spPr/>
        <p:txBody>
          <a:bodyPr>
            <a:normAutofit/>
          </a:bodyPr>
          <a:lstStyle/>
          <a:p>
            <a:pPr algn="ctr"/>
            <a:r>
              <a:rPr lang="en-US" sz="6000" b="1" dirty="0"/>
              <a:t>American Greatness</a:t>
            </a:r>
          </a:p>
        </p:txBody>
      </p:sp>
      <p:sp>
        <p:nvSpPr>
          <p:cNvPr id="3" name="Subtitle 2">
            <a:extLst>
              <a:ext uri="{FF2B5EF4-FFF2-40B4-BE49-F238E27FC236}">
                <a16:creationId xmlns:a16="http://schemas.microsoft.com/office/drawing/2014/main" id="{5AA440C3-3425-E603-5BAC-9B82AFEF5019}"/>
              </a:ext>
            </a:extLst>
          </p:cNvPr>
          <p:cNvSpPr>
            <a:spLocks noGrp="1"/>
          </p:cNvSpPr>
          <p:nvPr>
            <p:ph type="subTitle" idx="1"/>
          </p:nvPr>
        </p:nvSpPr>
        <p:spPr/>
        <p:txBody>
          <a:bodyPr>
            <a:normAutofit/>
          </a:bodyPr>
          <a:lstStyle/>
          <a:p>
            <a:pPr algn="ctr"/>
            <a:r>
              <a:rPr lang="en-US" sz="2800" b="1" dirty="0"/>
              <a:t>2 Foundation Blocks &amp; an Opportunity</a:t>
            </a:r>
          </a:p>
        </p:txBody>
      </p:sp>
    </p:spTree>
    <p:extLst>
      <p:ext uri="{BB962C8B-B14F-4D97-AF65-F5344CB8AC3E}">
        <p14:creationId xmlns:p14="http://schemas.microsoft.com/office/powerpoint/2010/main" val="1580878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FE380-9178-DA43-1F4C-A931DC7DAF48}"/>
              </a:ext>
            </a:extLst>
          </p:cNvPr>
          <p:cNvSpPr>
            <a:spLocks noGrp="1"/>
          </p:cNvSpPr>
          <p:nvPr>
            <p:ph type="title"/>
          </p:nvPr>
        </p:nvSpPr>
        <p:spPr>
          <a:xfrm>
            <a:off x="581192" y="516835"/>
            <a:ext cx="11029616" cy="1172817"/>
          </a:xfrm>
        </p:spPr>
        <p:txBody>
          <a:bodyPr>
            <a:normAutofit/>
          </a:bodyPr>
          <a:lstStyle/>
          <a:p>
            <a:pPr algn="ctr"/>
            <a:r>
              <a:rPr lang="en-US" sz="3200" b="1" dirty="0"/>
              <a:t>Our Challenge Now </a:t>
            </a:r>
            <a:br>
              <a:rPr lang="en-US" sz="3200" b="1" dirty="0"/>
            </a:br>
            <a:r>
              <a:rPr lang="en-US" sz="2700" b="1" i="1" dirty="0"/>
              <a:t>Taking on the big tough challenges we face</a:t>
            </a:r>
            <a:endParaRPr lang="en-US" sz="2700" dirty="0"/>
          </a:p>
        </p:txBody>
      </p:sp>
      <p:sp>
        <p:nvSpPr>
          <p:cNvPr id="3" name="Content Placeholder 2">
            <a:extLst>
              <a:ext uri="{FF2B5EF4-FFF2-40B4-BE49-F238E27FC236}">
                <a16:creationId xmlns:a16="http://schemas.microsoft.com/office/drawing/2014/main" id="{C037AC5C-B5F2-9AC7-5F9C-90AFA111F80F}"/>
              </a:ext>
            </a:extLst>
          </p:cNvPr>
          <p:cNvSpPr>
            <a:spLocks noGrp="1"/>
          </p:cNvSpPr>
          <p:nvPr>
            <p:ph idx="1"/>
          </p:nvPr>
        </p:nvSpPr>
        <p:spPr>
          <a:xfrm>
            <a:off x="581192" y="2180496"/>
            <a:ext cx="11029615" cy="4429026"/>
          </a:xfrm>
        </p:spPr>
        <p:txBody>
          <a:bodyPr>
            <a:noAutofit/>
          </a:bodyPr>
          <a:lstStyle/>
          <a:p>
            <a:r>
              <a:rPr lang="en-US" sz="2800" b="1" dirty="0">
                <a:effectLst/>
                <a:latin typeface="Cambria" panose="02040503050406030204" pitchFamily="18" charset="0"/>
                <a:ea typeface="Cambria" panose="02040503050406030204" pitchFamily="18" charset="0"/>
                <a:cs typeface="Times New Roman" panose="02020603050405020304" pitchFamily="18" charset="0"/>
              </a:rPr>
              <a:t>Our Challenge is to be worthy of America, its founders and those who have sacrificed to keep it alive - and keep grinding to realize the vision</a:t>
            </a:r>
          </a:p>
          <a:p>
            <a:r>
              <a:rPr lang="en-US" sz="2800" b="1" dirty="0">
                <a:effectLst/>
                <a:latin typeface="Cambria" panose="02040503050406030204" pitchFamily="18" charset="0"/>
                <a:ea typeface="Cambria" panose="02040503050406030204" pitchFamily="18" charset="0"/>
                <a:cs typeface="Times New Roman" panose="02020603050405020304" pitchFamily="18" charset="0"/>
              </a:rPr>
              <a:t>It is to continue to model for the world how to come together to take on the big complex challenges – the courage to commit to taking on problems with no obvious answers</a:t>
            </a:r>
          </a:p>
          <a:p>
            <a:pPr marL="0" marR="0" lvl="0" indent="0">
              <a:spcBef>
                <a:spcPts val="0"/>
              </a:spcBef>
              <a:spcAft>
                <a:spcPts val="0"/>
              </a:spcAft>
              <a:buNone/>
            </a:pPr>
            <a:r>
              <a:rPr lang="en-US" sz="2800" b="1" dirty="0">
                <a:effectLst/>
                <a:latin typeface="Cambria" panose="02040503050406030204" pitchFamily="18" charset="0"/>
                <a:ea typeface="Cambria" panose="02040503050406030204" pitchFamily="18" charset="0"/>
                <a:cs typeface="Times New Roman" panose="02020603050405020304" pitchFamily="18" charset="0"/>
              </a:rPr>
              <a:t>	1.  Climate change</a:t>
            </a:r>
          </a:p>
          <a:p>
            <a:pPr marL="0" marR="0" lvl="0" indent="0">
              <a:spcBef>
                <a:spcPts val="0"/>
              </a:spcBef>
              <a:spcAft>
                <a:spcPts val="0"/>
              </a:spcAft>
              <a:buNone/>
            </a:pPr>
            <a:r>
              <a:rPr lang="en-US" sz="2800" b="1" dirty="0">
                <a:effectLst/>
                <a:latin typeface="Cambria" panose="02040503050406030204" pitchFamily="18" charset="0"/>
                <a:ea typeface="Cambria" panose="02040503050406030204" pitchFamily="18" charset="0"/>
                <a:cs typeface="Times New Roman" panose="02020603050405020304" pitchFamily="18" charset="0"/>
              </a:rPr>
              <a:t>	2.  The revitalization of rural America</a:t>
            </a:r>
          </a:p>
          <a:p>
            <a:pPr marL="0" marR="0" lvl="0" indent="0">
              <a:spcBef>
                <a:spcPts val="0"/>
              </a:spcBef>
              <a:spcAft>
                <a:spcPts val="0"/>
              </a:spcAft>
              <a:buNone/>
            </a:pPr>
            <a:r>
              <a:rPr lang="en-US" sz="2800" b="1" dirty="0">
                <a:effectLst/>
                <a:latin typeface="Cambria" panose="02040503050406030204" pitchFamily="18" charset="0"/>
                <a:ea typeface="Cambria" panose="02040503050406030204" pitchFamily="18" charset="0"/>
                <a:cs typeface="Times New Roman" panose="02020603050405020304" pitchFamily="18" charset="0"/>
              </a:rPr>
              <a:t>	3.  Equitable income distribution and wealth</a:t>
            </a:r>
          </a:p>
        </p:txBody>
      </p:sp>
    </p:spTree>
    <p:extLst>
      <p:ext uri="{BB962C8B-B14F-4D97-AF65-F5344CB8AC3E}">
        <p14:creationId xmlns:p14="http://schemas.microsoft.com/office/powerpoint/2010/main" val="1172402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22E50-A6E1-17B1-CC59-13FFF09D45E9}"/>
              </a:ext>
            </a:extLst>
          </p:cNvPr>
          <p:cNvSpPr>
            <a:spLocks noGrp="1"/>
          </p:cNvSpPr>
          <p:nvPr>
            <p:ph type="title"/>
          </p:nvPr>
        </p:nvSpPr>
        <p:spPr>
          <a:xfrm>
            <a:off x="581191" y="492301"/>
            <a:ext cx="11029616" cy="1013800"/>
          </a:xfrm>
        </p:spPr>
        <p:txBody>
          <a:bodyPr>
            <a:normAutofit/>
          </a:bodyPr>
          <a:lstStyle/>
          <a:p>
            <a:pPr algn="ctr"/>
            <a:r>
              <a:rPr lang="en-US" sz="3200" b="1" dirty="0"/>
              <a:t>More Big Tough Complex Challenges</a:t>
            </a:r>
          </a:p>
        </p:txBody>
      </p:sp>
      <p:sp>
        <p:nvSpPr>
          <p:cNvPr id="3" name="Content Placeholder 2">
            <a:extLst>
              <a:ext uri="{FF2B5EF4-FFF2-40B4-BE49-F238E27FC236}">
                <a16:creationId xmlns:a16="http://schemas.microsoft.com/office/drawing/2014/main" id="{9B011CDA-19FE-1F4D-6909-3B5D538CD9ED}"/>
              </a:ext>
            </a:extLst>
          </p:cNvPr>
          <p:cNvSpPr>
            <a:spLocks noGrp="1"/>
          </p:cNvSpPr>
          <p:nvPr>
            <p:ph idx="1"/>
          </p:nvPr>
        </p:nvSpPr>
        <p:spPr/>
        <p:txBody>
          <a:bodyPr/>
          <a:lstStyle/>
          <a:p>
            <a:pPr marL="0" marR="0" lvl="0" indent="0">
              <a:spcBef>
                <a:spcPts val="0"/>
              </a:spcBef>
              <a:spcAft>
                <a:spcPts val="0"/>
              </a:spcAft>
              <a:buNone/>
            </a:pPr>
            <a:r>
              <a:rPr lang="en-US" sz="2800" b="1" dirty="0">
                <a:latin typeface="Cambria" panose="02040503050406030204" pitchFamily="18" charset="0"/>
                <a:ea typeface="Cambria" panose="02040503050406030204" pitchFamily="18" charset="0"/>
                <a:cs typeface="Times New Roman" panose="02020603050405020304" pitchFamily="18" charset="0"/>
              </a:rPr>
              <a:t>	4.  </a:t>
            </a:r>
            <a:r>
              <a:rPr lang="en-US" sz="2800" b="1" dirty="0">
                <a:effectLst/>
                <a:latin typeface="Cambria" panose="02040503050406030204" pitchFamily="18" charset="0"/>
                <a:ea typeface="Cambria" panose="02040503050406030204" pitchFamily="18" charset="0"/>
                <a:cs typeface="Times New Roman" panose="02020603050405020304" pitchFamily="18" charset="0"/>
              </a:rPr>
              <a:t>The health of democratic processes &amp; institutions</a:t>
            </a:r>
          </a:p>
          <a:p>
            <a:pPr marL="0" marR="0" lvl="0" indent="0">
              <a:spcBef>
                <a:spcPts val="0"/>
              </a:spcBef>
              <a:spcAft>
                <a:spcPts val="0"/>
              </a:spcAft>
              <a:buNone/>
            </a:pPr>
            <a:r>
              <a:rPr lang="en-US" sz="2800" b="1" dirty="0">
                <a:effectLst/>
                <a:latin typeface="Cambria" panose="02040503050406030204" pitchFamily="18" charset="0"/>
                <a:ea typeface="Cambria" panose="02040503050406030204" pitchFamily="18" charset="0"/>
                <a:cs typeface="Times New Roman" panose="02020603050405020304" pitchFamily="18" charset="0"/>
              </a:rPr>
              <a:t>	5.  Racism </a:t>
            </a:r>
          </a:p>
          <a:p>
            <a:pPr marL="0" marR="0" lvl="0" indent="0">
              <a:spcBef>
                <a:spcPts val="0"/>
              </a:spcBef>
              <a:spcAft>
                <a:spcPts val="0"/>
              </a:spcAft>
              <a:buNone/>
            </a:pPr>
            <a:r>
              <a:rPr lang="en-US" sz="2800" b="1" dirty="0">
                <a:effectLst/>
                <a:latin typeface="Cambria" panose="02040503050406030204" pitchFamily="18" charset="0"/>
                <a:ea typeface="Cambria" panose="02040503050406030204" pitchFamily="18" charset="0"/>
                <a:cs typeface="Times New Roman" panose="02020603050405020304" pitchFamily="18" charset="0"/>
              </a:rPr>
              <a:t>	6.  Migrations &amp; Immigration</a:t>
            </a:r>
          </a:p>
          <a:p>
            <a:pPr marL="0" marR="0" lvl="0" indent="0">
              <a:spcBef>
                <a:spcPts val="0"/>
              </a:spcBef>
              <a:spcAft>
                <a:spcPts val="0"/>
              </a:spcAft>
              <a:buNone/>
            </a:pPr>
            <a:r>
              <a:rPr lang="en-US" sz="2800" b="1" dirty="0">
                <a:effectLst/>
                <a:latin typeface="Cambria" panose="02040503050406030204" pitchFamily="18" charset="0"/>
                <a:ea typeface="Cambria" panose="02040503050406030204" pitchFamily="18" charset="0"/>
                <a:cs typeface="Times New Roman" panose="02020603050405020304" pitchFamily="18" charset="0"/>
              </a:rPr>
              <a:t>	7. </a:t>
            </a:r>
            <a:r>
              <a:rPr lang="en-US" sz="2800" b="1" dirty="0">
                <a:latin typeface="Cambria" panose="02040503050406030204" pitchFamily="18" charset="0"/>
                <a:ea typeface="Cambria" panose="02040503050406030204" pitchFamily="18" charset="0"/>
                <a:cs typeface="Times New Roman" panose="02020603050405020304" pitchFamily="18" charset="0"/>
              </a:rPr>
              <a:t> </a:t>
            </a:r>
            <a:r>
              <a:rPr lang="en-US" sz="2800" b="1" dirty="0">
                <a:effectLst/>
                <a:latin typeface="Cambria" panose="02040503050406030204" pitchFamily="18" charset="0"/>
                <a:ea typeface="Cambria" panose="02040503050406030204" pitchFamily="18" charset="0"/>
                <a:cs typeface="Times New Roman" panose="02020603050405020304" pitchFamily="18" charset="0"/>
              </a:rPr>
              <a:t>Protecting biodiversity</a:t>
            </a:r>
          </a:p>
          <a:p>
            <a:pPr marL="0" marR="0" lvl="0" indent="0">
              <a:spcBef>
                <a:spcPts val="0"/>
              </a:spcBef>
              <a:spcAft>
                <a:spcPts val="0"/>
              </a:spcAft>
              <a:buNone/>
            </a:pPr>
            <a:r>
              <a:rPr lang="en-US" sz="2800" b="1" dirty="0">
                <a:effectLst/>
                <a:latin typeface="Cambria" panose="02040503050406030204" pitchFamily="18" charset="0"/>
                <a:ea typeface="Cambria" panose="02040503050406030204" pitchFamily="18" charset="0"/>
                <a:cs typeface="Times New Roman" panose="02020603050405020304" pitchFamily="18" charset="0"/>
              </a:rPr>
              <a:t>	8.  Technology, particularly AI</a:t>
            </a:r>
          </a:p>
          <a:p>
            <a:pPr marL="0" marR="0" lvl="0" indent="0">
              <a:spcBef>
                <a:spcPts val="0"/>
              </a:spcBef>
              <a:spcAft>
                <a:spcPts val="0"/>
              </a:spcAft>
              <a:buNone/>
            </a:pPr>
            <a:r>
              <a:rPr lang="en-US" sz="2800" b="1" dirty="0">
                <a:effectLst/>
                <a:latin typeface="Cambria" panose="02040503050406030204" pitchFamily="18" charset="0"/>
                <a:ea typeface="Cambria" panose="02040503050406030204" pitchFamily="18" charset="0"/>
                <a:cs typeface="Times New Roman" panose="02020603050405020304" pitchFamily="18" charset="0"/>
              </a:rPr>
              <a:t>	9.  Dealing with authoritarian regimes interested in ending the 		American experiment</a:t>
            </a:r>
          </a:p>
          <a:p>
            <a:pPr marL="0" marR="0" lvl="0" indent="0">
              <a:spcBef>
                <a:spcPts val="0"/>
              </a:spcBef>
              <a:spcAft>
                <a:spcPts val="0"/>
              </a:spcAft>
              <a:buNone/>
            </a:pPr>
            <a:r>
              <a:rPr lang="en-US" sz="2800" b="1" dirty="0">
                <a:effectLst/>
                <a:latin typeface="Cambria" panose="02040503050406030204" pitchFamily="18" charset="0"/>
                <a:ea typeface="Cambria" panose="02040503050406030204" pitchFamily="18" charset="0"/>
                <a:cs typeface="Times New Roman" panose="02020603050405020304" pitchFamily="18" charset="0"/>
              </a:rPr>
              <a:t>	10. Sustainable economic health</a:t>
            </a:r>
          </a:p>
          <a:p>
            <a:endParaRPr lang="en-US" dirty="0"/>
          </a:p>
        </p:txBody>
      </p:sp>
    </p:spTree>
    <p:extLst>
      <p:ext uri="{BB962C8B-B14F-4D97-AF65-F5344CB8AC3E}">
        <p14:creationId xmlns:p14="http://schemas.microsoft.com/office/powerpoint/2010/main" val="3777828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47A7D-8141-BDDD-4A12-E0DE06E53F13}"/>
              </a:ext>
            </a:extLst>
          </p:cNvPr>
          <p:cNvSpPr>
            <a:spLocks noGrp="1"/>
          </p:cNvSpPr>
          <p:nvPr>
            <p:ph type="title"/>
          </p:nvPr>
        </p:nvSpPr>
        <p:spPr>
          <a:xfrm>
            <a:off x="581192" y="702155"/>
            <a:ext cx="11029616" cy="1275731"/>
          </a:xfrm>
        </p:spPr>
        <p:txBody>
          <a:bodyPr>
            <a:normAutofit fontScale="90000"/>
          </a:bodyPr>
          <a:lstStyle/>
          <a:p>
            <a:pPr algn="ctr"/>
            <a:br>
              <a:rPr lang="en-US" dirty="0"/>
            </a:br>
            <a:br>
              <a:rPr lang="en-US" dirty="0"/>
            </a:br>
            <a:br>
              <a:rPr lang="en-US" dirty="0"/>
            </a:br>
            <a:r>
              <a:rPr lang="en-US" b="1" dirty="0"/>
              <a:t>The American experiment is now in our hands – individually and collectively</a:t>
            </a:r>
            <a:br>
              <a:rPr lang="en-US" dirty="0"/>
            </a:br>
            <a:endParaRPr lang="en-US" dirty="0"/>
          </a:p>
        </p:txBody>
      </p:sp>
      <p:sp>
        <p:nvSpPr>
          <p:cNvPr id="3" name="Content Placeholder 2">
            <a:extLst>
              <a:ext uri="{FF2B5EF4-FFF2-40B4-BE49-F238E27FC236}">
                <a16:creationId xmlns:a16="http://schemas.microsoft.com/office/drawing/2014/main" id="{C17D22AE-2F2C-7540-33B1-3AD7CD386C4B}"/>
              </a:ext>
            </a:extLst>
          </p:cNvPr>
          <p:cNvSpPr>
            <a:spLocks noGrp="1"/>
          </p:cNvSpPr>
          <p:nvPr>
            <p:ph idx="1"/>
          </p:nvPr>
        </p:nvSpPr>
        <p:spPr>
          <a:xfrm>
            <a:off x="581192" y="1977886"/>
            <a:ext cx="11029615" cy="4760844"/>
          </a:xfrm>
        </p:spPr>
        <p:txBody>
          <a:bodyPr>
            <a:normAutofit fontScale="92500" lnSpcReduction="10000"/>
          </a:bodyPr>
          <a:lstStyle/>
          <a:p>
            <a:r>
              <a:rPr lang="en-US" sz="2800" b="1" dirty="0">
                <a:effectLst/>
                <a:latin typeface="Cambria" panose="02040503050406030204" pitchFamily="18" charset="0"/>
                <a:ea typeface="Cambria" panose="02040503050406030204" pitchFamily="18" charset="0"/>
                <a:cs typeface="Times New Roman" panose="02020603050405020304" pitchFamily="18" charset="0"/>
              </a:rPr>
              <a:t>America has always been future oriented – not afraid of or stuck in the past and not afraid of the future.   </a:t>
            </a:r>
          </a:p>
          <a:p>
            <a:r>
              <a:rPr lang="en-US" sz="2800" b="1" dirty="0">
                <a:effectLst/>
                <a:latin typeface="Cambria" panose="02040503050406030204" pitchFamily="18" charset="0"/>
                <a:ea typeface="Cambria" panose="02040503050406030204" pitchFamily="18" charset="0"/>
                <a:cs typeface="Times New Roman" panose="02020603050405020304" pitchFamily="18" charset="0"/>
              </a:rPr>
              <a:t>We must now avoid two pitfalls.  </a:t>
            </a:r>
          </a:p>
          <a:p>
            <a:r>
              <a:rPr lang="en-US" sz="2800" b="1" dirty="0">
                <a:effectLst/>
                <a:latin typeface="Cambria" panose="02040503050406030204" pitchFamily="18" charset="0"/>
                <a:ea typeface="Cambria" panose="02040503050406030204" pitchFamily="18" charset="0"/>
                <a:cs typeface="Times New Roman" panose="02020603050405020304" pitchFamily="18" charset="0"/>
              </a:rPr>
              <a:t>One is being stuck in the glories or the failures of the past, which would leave us with little power to create the future.  The other is fearing the future given the scope of the challenges, which can cause us to hide and be paralyzed by fear or act from our smaller selves vs. our larger selves.</a:t>
            </a:r>
          </a:p>
          <a:p>
            <a:r>
              <a:rPr lang="en-US" sz="2800" b="1" dirty="0"/>
              <a:t>Our challenge be like the historical trajectory – so it will require courage, commitment, perseverance, and resilience – we must be off the sidelines and in the game (even in small ways)</a:t>
            </a:r>
          </a:p>
          <a:p>
            <a:endParaRPr lang="en-US" dirty="0"/>
          </a:p>
        </p:txBody>
      </p:sp>
    </p:spTree>
    <p:extLst>
      <p:ext uri="{BB962C8B-B14F-4D97-AF65-F5344CB8AC3E}">
        <p14:creationId xmlns:p14="http://schemas.microsoft.com/office/powerpoint/2010/main" val="1679122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6849C-0010-5DD3-5008-F982D0DD84EF}"/>
              </a:ext>
            </a:extLst>
          </p:cNvPr>
          <p:cNvSpPr>
            <a:spLocks noGrp="1"/>
          </p:cNvSpPr>
          <p:nvPr>
            <p:ph type="title"/>
          </p:nvPr>
        </p:nvSpPr>
        <p:spPr>
          <a:xfrm>
            <a:off x="581191" y="403982"/>
            <a:ext cx="11029616" cy="1013800"/>
          </a:xfrm>
        </p:spPr>
        <p:txBody>
          <a:bodyPr/>
          <a:lstStyle/>
          <a:p>
            <a:r>
              <a:rPr lang="en-US" sz="2800" b="1" i="1" dirty="0">
                <a:effectLst/>
                <a:latin typeface="Cambria" panose="02040503050406030204" pitchFamily="18" charset="0"/>
                <a:ea typeface="Cambria" panose="02040503050406030204" pitchFamily="18" charset="0"/>
                <a:cs typeface="Times New Roman" panose="02020603050405020304" pitchFamily="18" charset="0"/>
              </a:rPr>
              <a:t>“These are the times in which a genius would wish to live”</a:t>
            </a:r>
            <a:endParaRPr lang="en-US" dirty="0"/>
          </a:p>
        </p:txBody>
      </p:sp>
      <p:sp>
        <p:nvSpPr>
          <p:cNvPr id="3" name="Content Placeholder 2">
            <a:extLst>
              <a:ext uri="{FF2B5EF4-FFF2-40B4-BE49-F238E27FC236}">
                <a16:creationId xmlns:a16="http://schemas.microsoft.com/office/drawing/2014/main" id="{0C694866-5FA5-C7C2-DCA3-4FBD52714BAC}"/>
              </a:ext>
            </a:extLst>
          </p:cNvPr>
          <p:cNvSpPr>
            <a:spLocks noGrp="1"/>
          </p:cNvSpPr>
          <p:nvPr>
            <p:ph idx="1"/>
          </p:nvPr>
        </p:nvSpPr>
        <p:spPr/>
        <p:txBody>
          <a:bodyPr/>
          <a:lstStyle/>
          <a:p>
            <a:pPr marL="0" marR="0" indent="0" algn="ctr">
              <a:spcBef>
                <a:spcPts val="0"/>
              </a:spcBef>
              <a:spcAft>
                <a:spcPts val="0"/>
              </a:spcAft>
              <a:buNone/>
            </a:pPr>
            <a:r>
              <a:rPr lang="en-US" sz="2800" b="1" i="1" dirty="0">
                <a:effectLst/>
                <a:latin typeface="Cambria" panose="02040503050406030204" pitchFamily="18" charset="0"/>
                <a:ea typeface="Cambria" panose="02040503050406030204" pitchFamily="18" charset="0"/>
                <a:cs typeface="Times New Roman" panose="02020603050405020304" pitchFamily="18" charset="0"/>
              </a:rPr>
              <a:t>“These are the times in which a genius would wish to live.  It is not </a:t>
            </a:r>
            <a:endParaRPr lang="en-US" sz="2800" b="1" dirty="0">
              <a:effectLst/>
              <a:latin typeface="Cambria" panose="02040503050406030204" pitchFamily="18" charset="0"/>
              <a:ea typeface="Cambria" panose="02040503050406030204" pitchFamily="18" charset="0"/>
              <a:cs typeface="Times New Roman" panose="02020603050405020304" pitchFamily="18" charset="0"/>
            </a:endParaRPr>
          </a:p>
          <a:p>
            <a:pPr marL="0" marR="0" indent="0" algn="ctr">
              <a:spcBef>
                <a:spcPts val="0"/>
              </a:spcBef>
              <a:spcAft>
                <a:spcPts val="0"/>
              </a:spcAft>
              <a:buNone/>
            </a:pPr>
            <a:r>
              <a:rPr lang="en-US" sz="2800" b="1" i="1" dirty="0">
                <a:effectLst/>
                <a:latin typeface="Cambria" panose="02040503050406030204" pitchFamily="18" charset="0"/>
                <a:ea typeface="Cambria" panose="02040503050406030204" pitchFamily="18" charset="0"/>
                <a:cs typeface="Times New Roman" panose="02020603050405020304" pitchFamily="18" charset="0"/>
              </a:rPr>
              <a:t>in the still calm of life, or the repose of a pacific station, </a:t>
            </a:r>
            <a:endParaRPr lang="en-US" sz="2800" b="1" dirty="0">
              <a:effectLst/>
              <a:latin typeface="Cambria" panose="02040503050406030204" pitchFamily="18" charset="0"/>
              <a:ea typeface="Cambria" panose="02040503050406030204" pitchFamily="18" charset="0"/>
              <a:cs typeface="Times New Roman" panose="02020603050405020304" pitchFamily="18" charset="0"/>
            </a:endParaRPr>
          </a:p>
          <a:p>
            <a:pPr marL="0" marR="0" indent="0" algn="ctr">
              <a:spcBef>
                <a:spcPts val="0"/>
              </a:spcBef>
              <a:spcAft>
                <a:spcPts val="0"/>
              </a:spcAft>
              <a:buNone/>
            </a:pPr>
            <a:r>
              <a:rPr lang="en-US" sz="2800" b="1" i="1" dirty="0">
                <a:effectLst/>
                <a:latin typeface="Cambria" panose="02040503050406030204" pitchFamily="18" charset="0"/>
                <a:ea typeface="Cambria" panose="02040503050406030204" pitchFamily="18" charset="0"/>
                <a:cs typeface="Times New Roman" panose="02020603050405020304" pitchFamily="18" charset="0"/>
              </a:rPr>
              <a:t>that  great character is formed… Great necessities </a:t>
            </a:r>
            <a:endParaRPr lang="en-US" sz="2800" b="1" dirty="0">
              <a:effectLst/>
              <a:latin typeface="Cambria" panose="02040503050406030204" pitchFamily="18" charset="0"/>
              <a:ea typeface="Cambria" panose="02040503050406030204" pitchFamily="18" charset="0"/>
              <a:cs typeface="Times New Roman" panose="02020603050405020304" pitchFamily="18" charset="0"/>
            </a:endParaRPr>
          </a:p>
          <a:p>
            <a:pPr marL="0" marR="0" indent="0" algn="ctr">
              <a:spcBef>
                <a:spcPts val="0"/>
              </a:spcBef>
              <a:spcAft>
                <a:spcPts val="0"/>
              </a:spcAft>
              <a:buNone/>
            </a:pPr>
            <a:r>
              <a:rPr lang="en-US" sz="2800" b="1" i="1" dirty="0">
                <a:effectLst/>
                <a:latin typeface="Cambria" panose="02040503050406030204" pitchFamily="18" charset="0"/>
                <a:ea typeface="Cambria" panose="02040503050406030204" pitchFamily="18" charset="0"/>
                <a:cs typeface="Times New Roman" panose="02020603050405020304" pitchFamily="18" charset="0"/>
              </a:rPr>
              <a:t>call out great virtue.”</a:t>
            </a:r>
          </a:p>
          <a:p>
            <a:pPr marL="0" marR="0" indent="0" algn="ctr">
              <a:spcBef>
                <a:spcPts val="0"/>
              </a:spcBef>
              <a:spcAft>
                <a:spcPts val="0"/>
              </a:spcAft>
              <a:buNone/>
            </a:pPr>
            <a:endParaRPr lang="en-US" sz="2800" b="1" dirty="0">
              <a:effectLst/>
              <a:latin typeface="Cambria" panose="02040503050406030204" pitchFamily="18" charset="0"/>
              <a:ea typeface="Cambria" panose="02040503050406030204" pitchFamily="18" charset="0"/>
              <a:cs typeface="Times New Roman" panose="02020603050405020304" pitchFamily="18" charset="0"/>
            </a:endParaRPr>
          </a:p>
          <a:p>
            <a:pPr marL="0" marR="0" indent="0" algn="ctr">
              <a:spcBef>
                <a:spcPts val="0"/>
              </a:spcBef>
              <a:spcAft>
                <a:spcPts val="0"/>
              </a:spcAft>
              <a:buNone/>
            </a:pPr>
            <a:r>
              <a:rPr lang="en-US" sz="2400" b="1" dirty="0">
                <a:effectLst/>
                <a:latin typeface="Cambria" panose="02040503050406030204" pitchFamily="18" charset="0"/>
                <a:ea typeface="Cambria" panose="02040503050406030204" pitchFamily="18" charset="0"/>
                <a:cs typeface="Times New Roman" panose="02020603050405020304" pitchFamily="18" charset="0"/>
              </a:rPr>
              <a:t>Abigail Adams letter to John Quincy Adams</a:t>
            </a:r>
          </a:p>
          <a:p>
            <a:endParaRPr lang="en-US" dirty="0"/>
          </a:p>
        </p:txBody>
      </p:sp>
    </p:spTree>
    <p:extLst>
      <p:ext uri="{BB962C8B-B14F-4D97-AF65-F5344CB8AC3E}">
        <p14:creationId xmlns:p14="http://schemas.microsoft.com/office/powerpoint/2010/main" val="2142645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F2DE0-F5D0-5C23-BE49-CC924CA164BE}"/>
              </a:ext>
            </a:extLst>
          </p:cNvPr>
          <p:cNvSpPr>
            <a:spLocks noGrp="1"/>
          </p:cNvSpPr>
          <p:nvPr>
            <p:ph type="title"/>
          </p:nvPr>
        </p:nvSpPr>
        <p:spPr>
          <a:xfrm>
            <a:off x="581192" y="771730"/>
            <a:ext cx="11029616" cy="1013800"/>
          </a:xfrm>
        </p:spPr>
        <p:txBody>
          <a:bodyPr>
            <a:normAutofit fontScale="90000"/>
          </a:bodyPr>
          <a:lstStyle/>
          <a:p>
            <a:pPr algn="ctr"/>
            <a:r>
              <a:rPr lang="en-US" sz="3600" b="1" dirty="0"/>
              <a:t>An Opportunity Before Us </a:t>
            </a:r>
            <a:br>
              <a:rPr lang="en-US" sz="3600" b="1" dirty="0"/>
            </a:br>
            <a:r>
              <a:rPr lang="en-US" sz="3600" b="1" i="1" dirty="0"/>
              <a:t>Taking on an Issue of the Age – Racism</a:t>
            </a:r>
            <a:endParaRPr lang="en-US" sz="3600" b="1" dirty="0"/>
          </a:p>
        </p:txBody>
      </p:sp>
      <p:sp>
        <p:nvSpPr>
          <p:cNvPr id="3" name="Content Placeholder 2">
            <a:extLst>
              <a:ext uri="{FF2B5EF4-FFF2-40B4-BE49-F238E27FC236}">
                <a16:creationId xmlns:a16="http://schemas.microsoft.com/office/drawing/2014/main" id="{3ECC31AA-FEE8-0B0A-7143-0CAF54CB7D93}"/>
              </a:ext>
            </a:extLst>
          </p:cNvPr>
          <p:cNvSpPr>
            <a:spLocks noGrp="1"/>
          </p:cNvSpPr>
          <p:nvPr>
            <p:ph idx="1"/>
          </p:nvPr>
        </p:nvSpPr>
        <p:spPr>
          <a:xfrm>
            <a:off x="327991" y="1997765"/>
            <a:ext cx="11529391" cy="4681331"/>
          </a:xfrm>
        </p:spPr>
        <p:txBody>
          <a:bodyPr>
            <a:noAutofit/>
          </a:bodyPr>
          <a:lstStyle/>
          <a:p>
            <a:r>
              <a:rPr lang="en-US" sz="2800" b="1" dirty="0">
                <a:solidFill>
                  <a:srgbClr val="FF0000"/>
                </a:solidFill>
              </a:rPr>
              <a:t>There are other “issue(s) of the age” that call for and offer the opportunity to model American Greatness, but the focus here is on racism – it’s an example of the big tough challenges we face.  The challenges with the other big tough issues will be </a:t>
            </a:r>
            <a:r>
              <a:rPr lang="en-US" sz="2800" b="1">
                <a:solidFill>
                  <a:srgbClr val="FF0000"/>
                </a:solidFill>
              </a:rPr>
              <a:t>very similar.</a:t>
            </a:r>
            <a:endParaRPr lang="en-US" sz="2800" b="1" dirty="0">
              <a:solidFill>
                <a:srgbClr val="FF0000"/>
              </a:solidFill>
            </a:endParaRPr>
          </a:p>
          <a:p>
            <a:pPr>
              <a:spcBef>
                <a:spcPts val="0"/>
              </a:spcBef>
              <a:spcAft>
                <a:spcPts val="0"/>
              </a:spcAft>
            </a:pPr>
            <a:r>
              <a:rPr lang="en-US" sz="2800" b="1" dirty="0">
                <a:effectLst/>
                <a:latin typeface="Cambria" panose="02040503050406030204" pitchFamily="18" charset="0"/>
                <a:ea typeface="Cambria" panose="02040503050406030204" pitchFamily="18" charset="0"/>
                <a:cs typeface="Times New Roman" panose="02020603050405020304" pitchFamily="18" charset="0"/>
              </a:rPr>
              <a:t>It’s a big, tough, complex challenge with no easy solutions, which is why it calls on greatness  </a:t>
            </a:r>
          </a:p>
          <a:p>
            <a:pPr>
              <a:spcBef>
                <a:spcPts val="0"/>
              </a:spcBef>
              <a:spcAft>
                <a:spcPts val="0"/>
              </a:spcAft>
            </a:pPr>
            <a:r>
              <a:rPr lang="en-US" sz="2800" b="1" dirty="0">
                <a:effectLst/>
                <a:latin typeface="Cambria" panose="02040503050406030204" pitchFamily="18" charset="0"/>
                <a:ea typeface="Cambria" panose="02040503050406030204" pitchFamily="18" charset="0"/>
                <a:cs typeface="Times New Roman" panose="02020603050405020304" pitchFamily="18" charset="0"/>
              </a:rPr>
              <a:t>It requires that we find the courage to go into the unknown and bring our best - and find new bests on the journey.  </a:t>
            </a:r>
          </a:p>
          <a:p>
            <a:pPr marL="0" marR="0" lvl="0" indent="0">
              <a:spcBef>
                <a:spcPts val="0"/>
              </a:spcBef>
              <a:spcAft>
                <a:spcPts val="0"/>
              </a:spcAft>
              <a:buNone/>
            </a:pPr>
            <a:r>
              <a:rPr lang="en-US" sz="2400" b="1" dirty="0">
                <a:effectLst/>
                <a:latin typeface="Cambria" panose="02040503050406030204" pitchFamily="18" charset="0"/>
                <a:ea typeface="Cambria" panose="02040503050406030204" pitchFamily="18" charset="0"/>
                <a:cs typeface="Times New Roman" panose="02020603050405020304" pitchFamily="18" charset="0"/>
              </a:rPr>
              <a:t> </a:t>
            </a:r>
          </a:p>
        </p:txBody>
      </p:sp>
    </p:spTree>
    <p:extLst>
      <p:ext uri="{BB962C8B-B14F-4D97-AF65-F5344CB8AC3E}">
        <p14:creationId xmlns:p14="http://schemas.microsoft.com/office/powerpoint/2010/main" val="1343100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FABD8-FF82-55B3-FCA1-3CEB7BE2543F}"/>
              </a:ext>
            </a:extLst>
          </p:cNvPr>
          <p:cNvSpPr>
            <a:spLocks noGrp="1"/>
          </p:cNvSpPr>
          <p:nvPr>
            <p:ph type="title"/>
          </p:nvPr>
        </p:nvSpPr>
        <p:spPr>
          <a:xfrm>
            <a:off x="581192" y="702156"/>
            <a:ext cx="11029616" cy="798653"/>
          </a:xfrm>
        </p:spPr>
        <p:txBody>
          <a:bodyPr>
            <a:normAutofit/>
          </a:bodyPr>
          <a:lstStyle/>
          <a:p>
            <a:pPr algn="ctr"/>
            <a:r>
              <a:rPr lang="en-US" sz="3200" b="1" dirty="0"/>
              <a:t>It’s Been a Long Journey – And It’s Not Over</a:t>
            </a:r>
          </a:p>
        </p:txBody>
      </p:sp>
      <p:sp>
        <p:nvSpPr>
          <p:cNvPr id="3" name="Content Placeholder 2">
            <a:extLst>
              <a:ext uri="{FF2B5EF4-FFF2-40B4-BE49-F238E27FC236}">
                <a16:creationId xmlns:a16="http://schemas.microsoft.com/office/drawing/2014/main" id="{7D12703A-FE76-860F-2C47-FA3C4BC2CD1C}"/>
              </a:ext>
            </a:extLst>
          </p:cNvPr>
          <p:cNvSpPr>
            <a:spLocks noGrp="1"/>
          </p:cNvSpPr>
          <p:nvPr>
            <p:ph idx="1"/>
          </p:nvPr>
        </p:nvSpPr>
        <p:spPr>
          <a:xfrm>
            <a:off x="581192" y="2180496"/>
            <a:ext cx="11029615" cy="4250121"/>
          </a:xfrm>
        </p:spPr>
        <p:txBody>
          <a:bodyPr>
            <a:normAutofit/>
          </a:bodyPr>
          <a:lstStyle/>
          <a:p>
            <a:r>
              <a:rPr lang="en-US" sz="2800" b="1" dirty="0">
                <a:solidFill>
                  <a:srgbClr val="7030A0"/>
                </a:solidFill>
                <a:effectLst/>
                <a:latin typeface="Cambria" panose="02040503050406030204" pitchFamily="18" charset="0"/>
                <a:ea typeface="Cambria" panose="02040503050406030204" pitchFamily="18" charset="0"/>
                <a:cs typeface="Times New Roman" panose="02020603050405020304" pitchFamily="18" charset="0"/>
              </a:rPr>
              <a:t>Our Founding</a:t>
            </a:r>
            <a:r>
              <a:rPr lang="en-US" sz="2800" dirty="0">
                <a:solidFill>
                  <a:srgbClr val="7030A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a:effectLst/>
                <a:latin typeface="Cambria" panose="02040503050406030204" pitchFamily="18" charset="0"/>
                <a:ea typeface="Cambria" panose="02040503050406030204" pitchFamily="18" charset="0"/>
                <a:cs typeface="Times New Roman" panose="02020603050405020304" pitchFamily="18" charset="0"/>
              </a:rPr>
              <a:t>We did not have a good start.  America accepted slavery at its founding in order to maintain the unity of the colonies as a nation.</a:t>
            </a:r>
          </a:p>
          <a:p>
            <a:r>
              <a:rPr lang="en-US" sz="2800" b="1" dirty="0">
                <a:solidFill>
                  <a:srgbClr val="7030A0"/>
                </a:solidFill>
                <a:effectLst/>
                <a:latin typeface="Cambria" panose="02040503050406030204" pitchFamily="18" charset="0"/>
                <a:ea typeface="Cambria" panose="02040503050406030204" pitchFamily="18" charset="0"/>
                <a:cs typeface="Times New Roman" panose="02020603050405020304" pitchFamily="18" charset="0"/>
              </a:rPr>
              <a:t>Our History </a:t>
            </a:r>
            <a:r>
              <a:rPr lang="en-US" sz="2400" b="1" dirty="0">
                <a:effectLst/>
                <a:latin typeface="Cambria" panose="02040503050406030204" pitchFamily="18" charset="0"/>
                <a:ea typeface="Cambria" panose="02040503050406030204" pitchFamily="18" charset="0"/>
                <a:cs typeface="Times New Roman" panose="02020603050405020304" pitchFamily="18" charset="0"/>
              </a:rPr>
              <a:t>– There has been sporadic progress on both individual and systemic levels with lots of backsliding, but a trajectory in the right direction</a:t>
            </a:r>
          </a:p>
          <a:p>
            <a:r>
              <a:rPr lang="en-US" sz="2800" b="1" dirty="0">
                <a:solidFill>
                  <a:srgbClr val="7030A0"/>
                </a:solidFill>
                <a:latin typeface="Cambria" panose="02040503050406030204" pitchFamily="18" charset="0"/>
                <a:ea typeface="Cambria" panose="02040503050406030204" pitchFamily="18" charset="0"/>
                <a:cs typeface="Times New Roman" panose="02020603050405020304" pitchFamily="18" charset="0"/>
              </a:rPr>
              <a:t>Now</a:t>
            </a:r>
            <a:r>
              <a:rPr lang="en-US" sz="2400" b="1" dirty="0">
                <a:effectLst/>
                <a:latin typeface="Cambria" panose="02040503050406030204" pitchFamily="18" charset="0"/>
                <a:ea typeface="Cambria" panose="02040503050406030204" pitchFamily="18" charset="0"/>
                <a:cs typeface="Times New Roman" panose="02020603050405020304" pitchFamily="18" charset="0"/>
              </a:rPr>
              <a:t> – “What are we going to do about countering the racism that still exists?  What are we going to model, and will it be worthy of our founding and the sacrifices of previous generations?”</a:t>
            </a:r>
          </a:p>
          <a:p>
            <a:endParaRPr lang="en-US" dirty="0"/>
          </a:p>
        </p:txBody>
      </p:sp>
    </p:spTree>
    <p:extLst>
      <p:ext uri="{BB962C8B-B14F-4D97-AF65-F5344CB8AC3E}">
        <p14:creationId xmlns:p14="http://schemas.microsoft.com/office/powerpoint/2010/main" val="2665293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5449B-D622-A664-65EE-7A7E460B19D0}"/>
              </a:ext>
            </a:extLst>
          </p:cNvPr>
          <p:cNvSpPr>
            <a:spLocks noGrp="1"/>
          </p:cNvSpPr>
          <p:nvPr>
            <p:ph type="title"/>
          </p:nvPr>
        </p:nvSpPr>
        <p:spPr>
          <a:xfrm>
            <a:off x="581192" y="702155"/>
            <a:ext cx="11029616" cy="977557"/>
          </a:xfrm>
        </p:spPr>
        <p:txBody>
          <a:bodyPr>
            <a:normAutofit fontScale="90000"/>
          </a:bodyPr>
          <a:lstStyle/>
          <a:p>
            <a:pPr algn="ctr"/>
            <a:r>
              <a:rPr lang="en-US" sz="3600" b="1" dirty="0"/>
              <a:t>If We Accept the Challenge -</a:t>
            </a:r>
            <a:br>
              <a:rPr lang="en-US" sz="3600" b="1" dirty="0"/>
            </a:br>
            <a:r>
              <a:rPr lang="en-US" sz="3600" b="1" dirty="0"/>
              <a:t>5 Critical Success Factors </a:t>
            </a:r>
          </a:p>
        </p:txBody>
      </p:sp>
      <p:sp>
        <p:nvSpPr>
          <p:cNvPr id="3" name="Content Placeholder 2">
            <a:extLst>
              <a:ext uri="{FF2B5EF4-FFF2-40B4-BE49-F238E27FC236}">
                <a16:creationId xmlns:a16="http://schemas.microsoft.com/office/drawing/2014/main" id="{A0BD0678-3073-7A66-921A-7FA4BD3E66FF}"/>
              </a:ext>
            </a:extLst>
          </p:cNvPr>
          <p:cNvSpPr>
            <a:spLocks noGrp="1"/>
          </p:cNvSpPr>
          <p:nvPr>
            <p:ph idx="1"/>
          </p:nvPr>
        </p:nvSpPr>
        <p:spPr>
          <a:xfrm>
            <a:off x="581192" y="2180496"/>
            <a:ext cx="11029615" cy="4339574"/>
          </a:xfrm>
        </p:spPr>
        <p:txBody>
          <a:bodyPr>
            <a:normAutofit/>
          </a:bodyPr>
          <a:lstStyle/>
          <a:p>
            <a:pPr marL="0" marR="0" indent="0">
              <a:spcBef>
                <a:spcPts val="0"/>
              </a:spcBef>
              <a:spcAft>
                <a:spcPts val="0"/>
              </a:spcAft>
              <a:buNone/>
            </a:pPr>
            <a:r>
              <a:rPr lang="en-US" sz="2800" b="1" dirty="0">
                <a:effectLst/>
                <a:latin typeface="Cambria" panose="02040503050406030204" pitchFamily="18" charset="0"/>
                <a:ea typeface="Cambria" panose="02040503050406030204" pitchFamily="18" charset="0"/>
                <a:cs typeface="Times New Roman" panose="02020603050405020304" pitchFamily="18" charset="0"/>
              </a:rPr>
              <a:t>#1  Act from courage, confidence, and a vision of what might be vs. 	 fear, doubt, and insecurity</a:t>
            </a:r>
          </a:p>
          <a:p>
            <a:pPr marL="0" marR="0" indent="0">
              <a:spcBef>
                <a:spcPts val="0"/>
              </a:spcBef>
              <a:spcAft>
                <a:spcPts val="0"/>
              </a:spcAft>
              <a:buNone/>
            </a:pPr>
            <a:r>
              <a:rPr lang="en-US" sz="2800" b="1" dirty="0">
                <a:effectLst/>
                <a:latin typeface="Cambria" panose="02040503050406030204" pitchFamily="18" charset="0"/>
                <a:ea typeface="Cambria" panose="02040503050406030204" pitchFamily="18" charset="0"/>
                <a:cs typeface="Times New Roman" panose="02020603050405020304" pitchFamily="18" charset="0"/>
              </a:rPr>
              <a:t>#2  Focus on current responsibility and future possibility vs. guilt 	 or shame</a:t>
            </a:r>
          </a:p>
          <a:p>
            <a:pPr marL="0" marR="0" indent="0">
              <a:spcBef>
                <a:spcPts val="0"/>
              </a:spcBef>
              <a:spcAft>
                <a:spcPts val="0"/>
              </a:spcAft>
              <a:buNone/>
            </a:pPr>
            <a:r>
              <a:rPr lang="en-US" sz="2800" b="1" dirty="0">
                <a:effectLst/>
                <a:latin typeface="Cambria" panose="02040503050406030204" pitchFamily="18" charset="0"/>
                <a:ea typeface="Cambria" panose="02040503050406030204" pitchFamily="18" charset="0"/>
                <a:cs typeface="Times New Roman" panose="02020603050405020304" pitchFamily="18" charset="0"/>
              </a:rPr>
              <a:t>#3  Act from our larger selves (our best), build on strength, and</a:t>
            </a:r>
          </a:p>
          <a:p>
            <a:pPr marL="0" marR="0" indent="0">
              <a:spcBef>
                <a:spcPts val="0"/>
              </a:spcBef>
              <a:spcAft>
                <a:spcPts val="0"/>
              </a:spcAft>
              <a:buNone/>
            </a:pPr>
            <a:r>
              <a:rPr lang="en-US" sz="2800" b="1" dirty="0">
                <a:latin typeface="Cambria" panose="02040503050406030204" pitchFamily="18" charset="0"/>
                <a:ea typeface="Cambria" panose="02040503050406030204" pitchFamily="18" charset="0"/>
                <a:cs typeface="Times New Roman" panose="02020603050405020304" pitchFamily="18" charset="0"/>
              </a:rPr>
              <a:t>    </a:t>
            </a:r>
            <a:r>
              <a:rPr lang="en-US" sz="2800" b="1" dirty="0">
                <a:effectLst/>
                <a:latin typeface="Cambria" panose="02040503050406030204" pitchFamily="18" charset="0"/>
                <a:ea typeface="Cambria" panose="02040503050406030204" pitchFamily="18" charset="0"/>
                <a:cs typeface="Times New Roman" panose="02020603050405020304" pitchFamily="18" charset="0"/>
              </a:rPr>
              <a:t> 	discover new bests</a:t>
            </a:r>
          </a:p>
          <a:p>
            <a:pPr marL="0" marR="0" indent="0">
              <a:spcBef>
                <a:spcPts val="0"/>
              </a:spcBef>
              <a:spcAft>
                <a:spcPts val="0"/>
              </a:spcAft>
              <a:buNone/>
            </a:pPr>
            <a:r>
              <a:rPr lang="en-US" sz="2800" b="1" dirty="0">
                <a:effectLst/>
                <a:latin typeface="Cambria" panose="02040503050406030204" pitchFamily="18" charset="0"/>
                <a:ea typeface="Cambria" panose="02040503050406030204" pitchFamily="18" charset="0"/>
                <a:cs typeface="Times New Roman" panose="02020603050405020304" pitchFamily="18" charset="0"/>
              </a:rPr>
              <a:t>#4  Persevere, be resilient and “learn the way” as we go</a:t>
            </a:r>
          </a:p>
          <a:p>
            <a:pPr marL="0" marR="0" indent="0">
              <a:spcBef>
                <a:spcPts val="0"/>
              </a:spcBef>
              <a:spcAft>
                <a:spcPts val="0"/>
              </a:spcAft>
              <a:buNone/>
            </a:pPr>
            <a:r>
              <a:rPr lang="en-US" sz="2800" b="1" dirty="0">
                <a:effectLst/>
                <a:latin typeface="Cambria" panose="02040503050406030204" pitchFamily="18" charset="0"/>
                <a:ea typeface="Cambria" panose="02040503050406030204" pitchFamily="18" charset="0"/>
                <a:cs typeface="Times New Roman" panose="02020603050405020304" pitchFamily="18" charset="0"/>
              </a:rPr>
              <a:t>#5  Change and grow through being tested on multiple levels – 	 	 individual, group, organizational, and community</a:t>
            </a:r>
          </a:p>
          <a:p>
            <a:endParaRPr lang="en-US" dirty="0"/>
          </a:p>
        </p:txBody>
      </p:sp>
    </p:spTree>
    <p:extLst>
      <p:ext uri="{BB962C8B-B14F-4D97-AF65-F5344CB8AC3E}">
        <p14:creationId xmlns:p14="http://schemas.microsoft.com/office/powerpoint/2010/main" val="1380007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EAA61-7997-F8F4-5F1D-DD587F6F6F8F}"/>
              </a:ext>
            </a:extLst>
          </p:cNvPr>
          <p:cNvSpPr>
            <a:spLocks noGrp="1"/>
          </p:cNvSpPr>
          <p:nvPr>
            <p:ph type="title"/>
          </p:nvPr>
        </p:nvSpPr>
        <p:spPr>
          <a:xfrm>
            <a:off x="581192" y="702156"/>
            <a:ext cx="11029616" cy="778774"/>
          </a:xfrm>
        </p:spPr>
        <p:txBody>
          <a:bodyPr>
            <a:normAutofit/>
          </a:bodyPr>
          <a:lstStyle/>
          <a:p>
            <a:pPr algn="ctr"/>
            <a:r>
              <a:rPr lang="en-US" sz="3200" b="1" dirty="0"/>
              <a:t>We Get Stronger &amp; More Resilient</a:t>
            </a:r>
          </a:p>
        </p:txBody>
      </p:sp>
      <p:sp>
        <p:nvSpPr>
          <p:cNvPr id="3" name="Content Placeholder 2">
            <a:extLst>
              <a:ext uri="{FF2B5EF4-FFF2-40B4-BE49-F238E27FC236}">
                <a16:creationId xmlns:a16="http://schemas.microsoft.com/office/drawing/2014/main" id="{DB125B49-BF12-3EA8-1318-FF46D280B6D4}"/>
              </a:ext>
            </a:extLst>
          </p:cNvPr>
          <p:cNvSpPr>
            <a:spLocks noGrp="1"/>
          </p:cNvSpPr>
          <p:nvPr>
            <p:ph idx="1"/>
          </p:nvPr>
        </p:nvSpPr>
        <p:spPr/>
        <p:txBody>
          <a:bodyPr/>
          <a:lstStyle/>
          <a:p>
            <a:pPr marL="0" marR="0" indent="0" algn="ctr">
              <a:spcBef>
                <a:spcPts val="0"/>
              </a:spcBef>
              <a:spcAft>
                <a:spcPts val="0"/>
              </a:spcAft>
              <a:buNone/>
            </a:pPr>
            <a:r>
              <a:rPr lang="en-US" sz="3200" b="1" i="1" dirty="0">
                <a:solidFill>
                  <a:srgbClr val="323333"/>
                </a:solidFill>
                <a:effectLst/>
                <a:latin typeface="Cambria" panose="02040503050406030204" pitchFamily="18" charset="0"/>
                <a:ea typeface="Times New Roman" panose="02020603050405020304" pitchFamily="18" charset="0"/>
                <a:cs typeface="Times New Roman" panose="02020603050405020304" pitchFamily="18" charset="0"/>
              </a:rPr>
              <a:t>“Life doesn’t get easier or more forgiving, we get </a:t>
            </a:r>
            <a:endParaRPr lang="en-US" sz="3200" b="1" dirty="0">
              <a:solidFill>
                <a:srgbClr val="323333"/>
              </a:solidFill>
              <a:effectLst/>
              <a:latin typeface="Helvetica" pitchFamily="2" charset="0"/>
              <a:ea typeface="Times New Roman" panose="02020603050405020304" pitchFamily="18" charset="0"/>
              <a:cs typeface="Times New Roman" panose="02020603050405020304" pitchFamily="18" charset="0"/>
            </a:endParaRPr>
          </a:p>
          <a:p>
            <a:pPr marL="0" marR="0" indent="0" algn="ctr">
              <a:spcBef>
                <a:spcPts val="0"/>
              </a:spcBef>
              <a:spcAft>
                <a:spcPts val="0"/>
              </a:spcAft>
              <a:buNone/>
            </a:pPr>
            <a:r>
              <a:rPr lang="en-US" sz="3200" b="1" i="1" dirty="0">
                <a:solidFill>
                  <a:srgbClr val="323333"/>
                </a:solidFill>
                <a:effectLst/>
                <a:latin typeface="Cambria" panose="02040503050406030204" pitchFamily="18" charset="0"/>
                <a:ea typeface="Times New Roman" panose="02020603050405020304" pitchFamily="18" charset="0"/>
                <a:cs typeface="Times New Roman" panose="02020603050405020304" pitchFamily="18" charset="0"/>
              </a:rPr>
              <a:t>stronger and more resilient.”</a:t>
            </a:r>
            <a:endParaRPr lang="en-US" sz="3200" b="1" dirty="0">
              <a:solidFill>
                <a:srgbClr val="323333"/>
              </a:solidFill>
              <a:effectLst/>
              <a:latin typeface="Helvetica" pitchFamily="2" charset="0"/>
              <a:ea typeface="Times New Roman" panose="02020603050405020304" pitchFamily="18" charset="0"/>
              <a:cs typeface="Times New Roman" panose="02020603050405020304" pitchFamily="18" charset="0"/>
            </a:endParaRPr>
          </a:p>
          <a:p>
            <a:pPr marL="0" marR="0" indent="0" algn="ctr">
              <a:spcBef>
                <a:spcPts val="0"/>
              </a:spcBef>
              <a:spcAft>
                <a:spcPts val="0"/>
              </a:spcAft>
              <a:buNone/>
            </a:pPr>
            <a:endParaRPr lang="en-US" sz="3200" b="1" i="1" dirty="0">
              <a:solidFill>
                <a:srgbClr val="323333"/>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indent="0" algn="ctr">
              <a:spcBef>
                <a:spcPts val="0"/>
              </a:spcBef>
              <a:spcAft>
                <a:spcPts val="0"/>
              </a:spcAft>
              <a:buNone/>
            </a:pPr>
            <a:r>
              <a:rPr lang="en-US" sz="2800" b="1" i="1" dirty="0">
                <a:solidFill>
                  <a:srgbClr val="323333"/>
                </a:solidFill>
                <a:effectLst/>
                <a:latin typeface="Cambria" panose="02040503050406030204" pitchFamily="18" charset="0"/>
                <a:ea typeface="Times New Roman" panose="02020603050405020304" pitchFamily="18" charset="0"/>
                <a:cs typeface="Times New Roman" panose="02020603050405020304" pitchFamily="18" charset="0"/>
              </a:rPr>
              <a:t>Steve </a:t>
            </a:r>
            <a:r>
              <a:rPr lang="en-US" sz="2800" b="1" i="1" dirty="0" err="1">
                <a:solidFill>
                  <a:srgbClr val="323333"/>
                </a:solidFill>
                <a:effectLst/>
                <a:latin typeface="Cambria" panose="02040503050406030204" pitchFamily="18" charset="0"/>
                <a:ea typeface="Times New Roman" panose="02020603050405020304" pitchFamily="18" charset="0"/>
                <a:cs typeface="Times New Roman" panose="02020603050405020304" pitchFamily="18" charset="0"/>
              </a:rPr>
              <a:t>Maraboli</a:t>
            </a:r>
            <a:endParaRPr lang="en-US" sz="2800" b="1" dirty="0">
              <a:solidFill>
                <a:srgbClr val="323333"/>
              </a:solidFill>
              <a:effectLst/>
              <a:latin typeface="Helvetica" pitchFamily="2" charset="0"/>
              <a:ea typeface="Times New Roman" panose="02020603050405020304" pitchFamily="18" charset="0"/>
              <a:cs typeface="Times New Roman" panose="02020603050405020304" pitchFamily="18" charset="0"/>
            </a:endParaRPr>
          </a:p>
          <a:p>
            <a:pPr algn="ctr"/>
            <a:endParaRPr lang="en-US" dirty="0"/>
          </a:p>
        </p:txBody>
      </p:sp>
    </p:spTree>
    <p:extLst>
      <p:ext uri="{BB962C8B-B14F-4D97-AF65-F5344CB8AC3E}">
        <p14:creationId xmlns:p14="http://schemas.microsoft.com/office/powerpoint/2010/main" val="1238722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19953-6F53-8866-3529-B0B618FEF1C1}"/>
              </a:ext>
            </a:extLst>
          </p:cNvPr>
          <p:cNvSpPr>
            <a:spLocks noGrp="1"/>
          </p:cNvSpPr>
          <p:nvPr>
            <p:ph type="title"/>
          </p:nvPr>
        </p:nvSpPr>
        <p:spPr>
          <a:xfrm>
            <a:off x="581192" y="702156"/>
            <a:ext cx="11029616" cy="997435"/>
          </a:xfrm>
        </p:spPr>
        <p:txBody>
          <a:bodyPr>
            <a:normAutofit fontScale="90000"/>
          </a:bodyPr>
          <a:lstStyle/>
          <a:p>
            <a:pPr algn="ctr"/>
            <a:r>
              <a:rPr lang="en-US" sz="3600" b="1" dirty="0"/>
              <a:t>If We Accept the Challenge -</a:t>
            </a:r>
            <a:br>
              <a:rPr lang="en-US" sz="3600" b="1" dirty="0"/>
            </a:br>
            <a:r>
              <a:rPr lang="en-US" sz="3600" b="1" dirty="0"/>
              <a:t>5 Natural Pitfalls to avoid</a:t>
            </a:r>
          </a:p>
        </p:txBody>
      </p:sp>
      <p:sp>
        <p:nvSpPr>
          <p:cNvPr id="3" name="Content Placeholder 2">
            <a:extLst>
              <a:ext uri="{FF2B5EF4-FFF2-40B4-BE49-F238E27FC236}">
                <a16:creationId xmlns:a16="http://schemas.microsoft.com/office/drawing/2014/main" id="{63F2A360-2928-36B5-CB7E-BFB0B48BDD38}"/>
              </a:ext>
            </a:extLst>
          </p:cNvPr>
          <p:cNvSpPr>
            <a:spLocks noGrp="1"/>
          </p:cNvSpPr>
          <p:nvPr>
            <p:ph idx="1"/>
          </p:nvPr>
        </p:nvSpPr>
        <p:spPr>
          <a:xfrm>
            <a:off x="581192" y="2180496"/>
            <a:ext cx="11029615" cy="4369391"/>
          </a:xfrm>
        </p:spPr>
        <p:txBody>
          <a:bodyPr>
            <a:normAutofit/>
          </a:bodyPr>
          <a:lstStyle/>
          <a:p>
            <a:pPr marL="0" marR="0" indent="0">
              <a:spcBef>
                <a:spcPts val="0"/>
              </a:spcBef>
              <a:spcAft>
                <a:spcPts val="0"/>
              </a:spcAft>
              <a:buNone/>
            </a:pPr>
            <a:r>
              <a:rPr lang="en-US" sz="2800" b="1" dirty="0">
                <a:effectLst/>
                <a:latin typeface="Cambria" panose="02040503050406030204" pitchFamily="18" charset="0"/>
                <a:ea typeface="Cambria" panose="02040503050406030204" pitchFamily="18" charset="0"/>
                <a:cs typeface="Times New Roman" panose="02020603050405020304" pitchFamily="18" charset="0"/>
              </a:rPr>
              <a:t>#1  Failing to act from courage and confidence and falling prey to 	fear and insecurity</a:t>
            </a:r>
          </a:p>
          <a:p>
            <a:pPr marL="0" marR="0" indent="0">
              <a:spcBef>
                <a:spcPts val="0"/>
              </a:spcBef>
              <a:spcAft>
                <a:spcPts val="0"/>
              </a:spcAft>
              <a:buNone/>
            </a:pPr>
            <a:r>
              <a:rPr lang="en-US" sz="2800" b="1" dirty="0">
                <a:effectLst/>
                <a:latin typeface="Cambria" panose="02040503050406030204" pitchFamily="18" charset="0"/>
                <a:ea typeface="Cambria" panose="02040503050406030204" pitchFamily="18" charset="0"/>
                <a:cs typeface="Times New Roman" panose="02020603050405020304" pitchFamily="18" charset="0"/>
              </a:rPr>
              <a:t>#2  Defending and hiding in the past vs. going forth and creating 	the future</a:t>
            </a:r>
          </a:p>
          <a:p>
            <a:pPr marL="0" marR="0" indent="0">
              <a:spcBef>
                <a:spcPts val="0"/>
              </a:spcBef>
              <a:spcAft>
                <a:spcPts val="0"/>
              </a:spcAft>
              <a:buNone/>
            </a:pPr>
            <a:r>
              <a:rPr lang="en-US" sz="2800" b="1" dirty="0">
                <a:effectLst/>
                <a:latin typeface="Cambria" panose="02040503050406030204" pitchFamily="18" charset="0"/>
                <a:ea typeface="Cambria" panose="02040503050406030204" pitchFamily="18" charset="0"/>
                <a:cs typeface="Times New Roman" panose="02020603050405020304" pitchFamily="18" charset="0"/>
              </a:rPr>
              <a:t>#3  Standing on the sideline wondering, “But, what can I do?” </a:t>
            </a:r>
          </a:p>
          <a:p>
            <a:pPr marL="0" marR="0" indent="0">
              <a:spcBef>
                <a:spcPts val="0"/>
              </a:spcBef>
              <a:spcAft>
                <a:spcPts val="0"/>
              </a:spcAft>
              <a:buNone/>
            </a:pPr>
            <a:r>
              <a:rPr lang="en-US" sz="2800" b="1" dirty="0">
                <a:effectLst/>
                <a:latin typeface="Cambria" panose="02040503050406030204" pitchFamily="18" charset="0"/>
                <a:ea typeface="Cambria" panose="02040503050406030204" pitchFamily="18" charset="0"/>
                <a:cs typeface="Times New Roman" panose="02020603050405020304" pitchFamily="18" charset="0"/>
              </a:rPr>
              <a:t>#4  Retreating to the sidelines when faced with disappointments, 	rejections, setbacks, or a  lack of short-term progress</a:t>
            </a:r>
          </a:p>
          <a:p>
            <a:pPr marL="0" marR="0" indent="0">
              <a:spcBef>
                <a:spcPts val="0"/>
              </a:spcBef>
              <a:spcAft>
                <a:spcPts val="0"/>
              </a:spcAft>
              <a:buNone/>
            </a:pPr>
            <a:r>
              <a:rPr lang="en-US" sz="2800" b="1" dirty="0">
                <a:effectLst/>
                <a:latin typeface="Cambria" panose="02040503050406030204" pitchFamily="18" charset="0"/>
                <a:ea typeface="Cambria" panose="02040503050406030204" pitchFamily="18" charset="0"/>
                <a:cs typeface="Times New Roman" panose="02020603050405020304" pitchFamily="18" charset="0"/>
              </a:rPr>
              <a:t>#5  Failing to persevere and stay out of our comfort zone vs. 	creating new larger comfort zones</a:t>
            </a:r>
          </a:p>
          <a:p>
            <a:pPr marL="0" indent="0">
              <a:buNone/>
            </a:pPr>
            <a:endParaRPr lang="en-US" dirty="0"/>
          </a:p>
        </p:txBody>
      </p:sp>
    </p:spTree>
    <p:extLst>
      <p:ext uri="{BB962C8B-B14F-4D97-AF65-F5344CB8AC3E}">
        <p14:creationId xmlns:p14="http://schemas.microsoft.com/office/powerpoint/2010/main" val="366220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1507C-95C1-287A-AD2D-926DAF80F57E}"/>
              </a:ext>
            </a:extLst>
          </p:cNvPr>
          <p:cNvSpPr>
            <a:spLocks noGrp="1"/>
          </p:cNvSpPr>
          <p:nvPr>
            <p:ph type="title"/>
          </p:nvPr>
        </p:nvSpPr>
        <p:spPr>
          <a:xfrm>
            <a:off x="581192" y="492301"/>
            <a:ext cx="11029616" cy="1013800"/>
          </a:xfrm>
        </p:spPr>
        <p:txBody>
          <a:bodyPr>
            <a:normAutofit/>
          </a:bodyPr>
          <a:lstStyle/>
          <a:p>
            <a:pPr algn="ctr"/>
            <a:r>
              <a:rPr lang="en-US" sz="3600" b="1" dirty="0"/>
              <a:t>“Who Me?”  “Yes You”</a:t>
            </a:r>
          </a:p>
        </p:txBody>
      </p:sp>
      <p:sp>
        <p:nvSpPr>
          <p:cNvPr id="3" name="Content Placeholder 2">
            <a:extLst>
              <a:ext uri="{FF2B5EF4-FFF2-40B4-BE49-F238E27FC236}">
                <a16:creationId xmlns:a16="http://schemas.microsoft.com/office/drawing/2014/main" id="{24FEFCB4-C381-7902-017A-2202DFD04575}"/>
              </a:ext>
            </a:extLst>
          </p:cNvPr>
          <p:cNvSpPr>
            <a:spLocks noGrp="1"/>
          </p:cNvSpPr>
          <p:nvPr>
            <p:ph idx="1"/>
          </p:nvPr>
        </p:nvSpPr>
        <p:spPr/>
        <p:txBody>
          <a:bodyPr/>
          <a:lstStyle/>
          <a:p>
            <a:pPr marL="0" indent="0" algn="ctr">
              <a:spcBef>
                <a:spcPts val="0"/>
              </a:spcBef>
              <a:spcAft>
                <a:spcPts val="0"/>
              </a:spcAft>
              <a:buNone/>
            </a:pPr>
            <a:r>
              <a:rPr lang="en-US" sz="3600" b="1" i="1" dirty="0">
                <a:effectLst/>
                <a:latin typeface="Cambria" panose="02040503050406030204" pitchFamily="18" charset="0"/>
                <a:ea typeface="Cambria" panose="02040503050406030204" pitchFamily="18" charset="0"/>
                <a:cs typeface="Times New Roman" panose="02020603050405020304" pitchFamily="18" charset="0"/>
              </a:rPr>
              <a:t>“There is always light, if only we’re brave </a:t>
            </a:r>
          </a:p>
          <a:p>
            <a:pPr marL="0" indent="0" algn="ctr">
              <a:spcBef>
                <a:spcPts val="0"/>
              </a:spcBef>
              <a:spcAft>
                <a:spcPts val="0"/>
              </a:spcAft>
              <a:buNone/>
            </a:pPr>
            <a:r>
              <a:rPr lang="en-US" sz="3600" b="1" i="1" dirty="0">
                <a:effectLst/>
                <a:latin typeface="Cambria" panose="02040503050406030204" pitchFamily="18" charset="0"/>
                <a:ea typeface="Cambria" panose="02040503050406030204" pitchFamily="18" charset="0"/>
                <a:cs typeface="Times New Roman" panose="02020603050405020304" pitchFamily="18" charset="0"/>
              </a:rPr>
              <a:t>enough to see it. </a:t>
            </a:r>
            <a:endParaRPr lang="en-US" sz="3600" b="1" dirty="0">
              <a:effectLst/>
              <a:latin typeface="Cambria" panose="02040503050406030204" pitchFamily="18" charset="0"/>
              <a:ea typeface="Cambria" panose="02040503050406030204" pitchFamily="18" charset="0"/>
              <a:cs typeface="Times New Roman" panose="02020603050405020304" pitchFamily="18" charset="0"/>
            </a:endParaRPr>
          </a:p>
          <a:p>
            <a:pPr marL="0" marR="0" indent="0" algn="ctr">
              <a:spcBef>
                <a:spcPts val="0"/>
              </a:spcBef>
              <a:spcAft>
                <a:spcPts val="0"/>
              </a:spcAft>
              <a:buNone/>
            </a:pPr>
            <a:r>
              <a:rPr lang="en-US" sz="3600" b="1" i="1" dirty="0">
                <a:effectLst/>
                <a:latin typeface="Cambria" panose="02040503050406030204" pitchFamily="18" charset="0"/>
                <a:ea typeface="Cambria" panose="02040503050406030204" pitchFamily="18" charset="0"/>
                <a:cs typeface="Times New Roman" panose="02020603050405020304" pitchFamily="18" charset="0"/>
              </a:rPr>
              <a:t>If only we’re brave enough to be it.”</a:t>
            </a:r>
            <a:endParaRPr lang="en-US" sz="3600" b="1" dirty="0">
              <a:effectLst/>
              <a:latin typeface="Cambria" panose="02040503050406030204" pitchFamily="18" charset="0"/>
              <a:ea typeface="Cambria" panose="02040503050406030204" pitchFamily="18" charset="0"/>
              <a:cs typeface="Times New Roman" panose="02020603050405020304" pitchFamily="18" charset="0"/>
            </a:endParaRPr>
          </a:p>
          <a:p>
            <a:pPr marL="0" marR="0" indent="0" algn="ctr">
              <a:spcBef>
                <a:spcPts val="0"/>
              </a:spcBef>
              <a:spcAft>
                <a:spcPts val="0"/>
              </a:spcAft>
              <a:buNone/>
            </a:pPr>
            <a:endParaRPr lang="en-US" sz="3200" b="1" dirty="0">
              <a:effectLst/>
              <a:latin typeface="Cambria" panose="02040503050406030204" pitchFamily="18" charset="0"/>
              <a:ea typeface="Cambria" panose="02040503050406030204" pitchFamily="18" charset="0"/>
              <a:cs typeface="Times New Roman" panose="02020603050405020304" pitchFamily="18" charset="0"/>
            </a:endParaRPr>
          </a:p>
          <a:p>
            <a:pPr marL="0" marR="0" indent="0" algn="ctr">
              <a:spcBef>
                <a:spcPts val="0"/>
              </a:spcBef>
              <a:spcAft>
                <a:spcPts val="0"/>
              </a:spcAft>
              <a:buNone/>
            </a:pPr>
            <a:r>
              <a:rPr lang="en-US" sz="3200" b="1" dirty="0">
                <a:effectLst/>
                <a:latin typeface="Cambria" panose="02040503050406030204" pitchFamily="18" charset="0"/>
                <a:ea typeface="Cambria" panose="02040503050406030204" pitchFamily="18" charset="0"/>
                <a:cs typeface="Times New Roman" panose="02020603050405020304" pitchFamily="18" charset="0"/>
              </a:rPr>
              <a:t>Amanda Gorman</a:t>
            </a:r>
          </a:p>
          <a:p>
            <a:pPr marL="0" indent="0" algn="ctr">
              <a:buNone/>
            </a:pPr>
            <a:endParaRPr lang="en-US" dirty="0"/>
          </a:p>
        </p:txBody>
      </p:sp>
    </p:spTree>
    <p:extLst>
      <p:ext uri="{BB962C8B-B14F-4D97-AF65-F5344CB8AC3E}">
        <p14:creationId xmlns:p14="http://schemas.microsoft.com/office/powerpoint/2010/main" val="1255452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10F13-BEFB-1CB3-19D9-CB95C3EF1C52}"/>
              </a:ext>
            </a:extLst>
          </p:cNvPr>
          <p:cNvSpPr>
            <a:spLocks noGrp="1"/>
          </p:cNvSpPr>
          <p:nvPr>
            <p:ph type="title"/>
          </p:nvPr>
        </p:nvSpPr>
        <p:spPr>
          <a:xfrm>
            <a:off x="581191" y="810357"/>
            <a:ext cx="11029616" cy="716755"/>
          </a:xfrm>
        </p:spPr>
        <p:txBody>
          <a:bodyPr>
            <a:normAutofit/>
          </a:bodyPr>
          <a:lstStyle/>
          <a:p>
            <a:pPr algn="ctr"/>
            <a:r>
              <a:rPr lang="en-US" sz="3600" b="1" dirty="0"/>
              <a:t>“American Greatness”</a:t>
            </a:r>
          </a:p>
        </p:txBody>
      </p:sp>
      <p:sp>
        <p:nvSpPr>
          <p:cNvPr id="3" name="Content Placeholder 2">
            <a:extLst>
              <a:ext uri="{FF2B5EF4-FFF2-40B4-BE49-F238E27FC236}">
                <a16:creationId xmlns:a16="http://schemas.microsoft.com/office/drawing/2014/main" id="{9C370DE7-0610-C643-FB5F-D565E1E62B05}"/>
              </a:ext>
            </a:extLst>
          </p:cNvPr>
          <p:cNvSpPr>
            <a:spLocks noGrp="1"/>
          </p:cNvSpPr>
          <p:nvPr>
            <p:ph idx="1"/>
          </p:nvPr>
        </p:nvSpPr>
        <p:spPr/>
        <p:txBody>
          <a:bodyPr/>
          <a:lstStyle/>
          <a:p>
            <a:pPr marL="0" indent="0" algn="ctr">
              <a:buNone/>
            </a:pPr>
            <a:r>
              <a:rPr lang="en-US" sz="2800" b="1" dirty="0">
                <a:latin typeface="Cambria" panose="02040503050406030204" pitchFamily="18" charset="0"/>
                <a:ea typeface="Cambria" panose="02040503050406030204" pitchFamily="18" charset="0"/>
                <a:cs typeface="Times New Roman" panose="02020603050405020304" pitchFamily="18" charset="0"/>
              </a:rPr>
              <a:t>Sample Definition</a:t>
            </a:r>
          </a:p>
          <a:p>
            <a:pPr marL="0" indent="0">
              <a:buNone/>
            </a:pPr>
            <a:r>
              <a:rPr lang="en-US" sz="2800" b="1" dirty="0">
                <a:latin typeface="Cambria" panose="02040503050406030204" pitchFamily="18" charset="0"/>
                <a:ea typeface="Cambria" panose="02040503050406030204" pitchFamily="18" charset="0"/>
                <a:cs typeface="Times New Roman" panose="02020603050405020304" pitchFamily="18" charset="0"/>
              </a:rPr>
              <a:t>T</a:t>
            </a:r>
            <a:r>
              <a:rPr lang="en-US" sz="2800" b="1" dirty="0">
                <a:effectLst/>
                <a:latin typeface="Cambria" panose="02040503050406030204" pitchFamily="18" charset="0"/>
                <a:ea typeface="Cambria" panose="02040503050406030204" pitchFamily="18" charset="0"/>
                <a:cs typeface="Times New Roman" panose="02020603050405020304" pitchFamily="18" charset="0"/>
              </a:rPr>
              <a:t>he idea that America is inherently different from other nations.  The values, political system and historical development are unique in human history – often with the implication that America is both destined and to play a distinct and positive role on the world stage.  </a:t>
            </a:r>
          </a:p>
          <a:p>
            <a:endParaRPr lang="en-US" dirty="0"/>
          </a:p>
        </p:txBody>
      </p:sp>
    </p:spTree>
    <p:extLst>
      <p:ext uri="{BB962C8B-B14F-4D97-AF65-F5344CB8AC3E}">
        <p14:creationId xmlns:p14="http://schemas.microsoft.com/office/powerpoint/2010/main" val="78745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82778-CC1A-6D60-2256-5571BDBA287C}"/>
              </a:ext>
            </a:extLst>
          </p:cNvPr>
          <p:cNvSpPr>
            <a:spLocks noGrp="1"/>
          </p:cNvSpPr>
          <p:nvPr>
            <p:ph type="title"/>
          </p:nvPr>
        </p:nvSpPr>
        <p:spPr/>
        <p:txBody>
          <a:bodyPr/>
          <a:lstStyle/>
          <a:p>
            <a:pPr algn="ctr"/>
            <a:r>
              <a:rPr lang="en-US" sz="3600" b="1" dirty="0"/>
              <a:t>The Three Foundation Blocks</a:t>
            </a:r>
            <a:br>
              <a:rPr lang="en-US" sz="2800" b="1" dirty="0"/>
            </a:br>
            <a:r>
              <a:rPr lang="en-US" sz="2400" b="1" dirty="0"/>
              <a:t>2 Historical &amp; 1 Current</a:t>
            </a:r>
            <a:endParaRPr lang="en-US" dirty="0"/>
          </a:p>
        </p:txBody>
      </p:sp>
      <p:sp>
        <p:nvSpPr>
          <p:cNvPr id="3" name="Content Placeholder 2">
            <a:extLst>
              <a:ext uri="{FF2B5EF4-FFF2-40B4-BE49-F238E27FC236}">
                <a16:creationId xmlns:a16="http://schemas.microsoft.com/office/drawing/2014/main" id="{D8095A82-397F-B8DF-D11C-C45478F66D8D}"/>
              </a:ext>
            </a:extLst>
          </p:cNvPr>
          <p:cNvSpPr>
            <a:spLocks noGrp="1"/>
          </p:cNvSpPr>
          <p:nvPr>
            <p:ph idx="1"/>
          </p:nvPr>
        </p:nvSpPr>
        <p:spPr>
          <a:xfrm>
            <a:off x="581192" y="2180496"/>
            <a:ext cx="11029615" cy="4448904"/>
          </a:xfrm>
        </p:spPr>
        <p:txBody>
          <a:bodyPr>
            <a:normAutofit fontScale="85000" lnSpcReduction="20000"/>
          </a:bodyPr>
          <a:lstStyle/>
          <a:p>
            <a:endParaRPr lang="en-US" sz="2800" b="1" dirty="0"/>
          </a:p>
          <a:p>
            <a:pPr marL="0" indent="0">
              <a:buNone/>
            </a:pPr>
            <a:r>
              <a:rPr lang="en-US" sz="3600" b="1" dirty="0">
                <a:solidFill>
                  <a:srgbClr val="7030A0"/>
                </a:solidFill>
              </a:rPr>
              <a:t>Foundation Block #1</a:t>
            </a:r>
            <a:r>
              <a:rPr lang="en-US" sz="3600" b="1" dirty="0"/>
              <a:t> </a:t>
            </a:r>
            <a:r>
              <a:rPr lang="en-US" sz="3600" b="1" dirty="0">
                <a:solidFill>
                  <a:srgbClr val="7030A0"/>
                </a:solidFill>
              </a:rPr>
              <a:t>– America’s Founding</a:t>
            </a:r>
          </a:p>
          <a:p>
            <a:pPr marL="0" indent="0">
              <a:buNone/>
            </a:pPr>
            <a:r>
              <a:rPr lang="en-US" sz="2800" b="1" dirty="0"/>
              <a:t>		</a:t>
            </a:r>
            <a:r>
              <a:rPr lang="en-US" sz="3300" b="1" dirty="0"/>
              <a:t>A form of government never see before</a:t>
            </a:r>
          </a:p>
          <a:p>
            <a:pPr marL="0" indent="0">
              <a:buNone/>
            </a:pPr>
            <a:r>
              <a:rPr lang="en-US" sz="3600" b="1" dirty="0">
                <a:solidFill>
                  <a:srgbClr val="7030A0"/>
                </a:solidFill>
              </a:rPr>
              <a:t>Foundation Block #2 – America’s Historical Trajectory</a:t>
            </a:r>
          </a:p>
          <a:p>
            <a:pPr marL="0" indent="0">
              <a:buNone/>
            </a:pPr>
            <a:r>
              <a:rPr lang="en-US" sz="2800" b="1" dirty="0"/>
              <a:t>		</a:t>
            </a:r>
            <a:r>
              <a:rPr lang="en-US" sz="3300" b="1" dirty="0"/>
              <a:t>Persistent pursuit of the vision with successes &amp; failures, 			progress &amp; setbacks</a:t>
            </a:r>
          </a:p>
          <a:p>
            <a:pPr marL="0" indent="0">
              <a:buNone/>
            </a:pPr>
            <a:r>
              <a:rPr lang="en-US" sz="3600" b="1" dirty="0">
                <a:solidFill>
                  <a:srgbClr val="7030A0"/>
                </a:solidFill>
              </a:rPr>
              <a:t>Our Challenge Now</a:t>
            </a:r>
          </a:p>
          <a:p>
            <a:pPr marL="0" indent="0">
              <a:buNone/>
            </a:pPr>
            <a:r>
              <a:rPr lang="en-US" sz="2800" b="1" dirty="0"/>
              <a:t>		</a:t>
            </a:r>
            <a:r>
              <a:rPr lang="en-US" sz="3400" b="1" dirty="0"/>
              <a:t>Taking on the big, tough, complex issues of the age – 				calling on and modeling American Greatness</a:t>
            </a:r>
          </a:p>
          <a:p>
            <a:endParaRPr lang="en-US" dirty="0"/>
          </a:p>
          <a:p>
            <a:endParaRPr lang="en-US" dirty="0"/>
          </a:p>
        </p:txBody>
      </p:sp>
    </p:spTree>
    <p:extLst>
      <p:ext uri="{BB962C8B-B14F-4D97-AF65-F5344CB8AC3E}">
        <p14:creationId xmlns:p14="http://schemas.microsoft.com/office/powerpoint/2010/main" val="1690694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905F9-9CE2-F642-A0EE-233B2DB18064}"/>
              </a:ext>
            </a:extLst>
          </p:cNvPr>
          <p:cNvSpPr>
            <a:spLocks noGrp="1"/>
          </p:cNvSpPr>
          <p:nvPr>
            <p:ph type="title"/>
          </p:nvPr>
        </p:nvSpPr>
        <p:spPr>
          <a:xfrm>
            <a:off x="650766" y="576470"/>
            <a:ext cx="11029616" cy="1083365"/>
          </a:xfrm>
        </p:spPr>
        <p:txBody>
          <a:bodyPr>
            <a:normAutofit/>
          </a:bodyPr>
          <a:lstStyle/>
          <a:p>
            <a:pPr algn="ctr"/>
            <a:r>
              <a:rPr lang="en-US" sz="3200" b="1" dirty="0"/>
              <a:t>Foundation Block #1</a:t>
            </a:r>
            <a:br>
              <a:rPr lang="en-US" sz="3200" b="1" dirty="0"/>
            </a:br>
            <a:r>
              <a:rPr lang="en-US" sz="3200" b="1" i="1" dirty="0"/>
              <a:t>America’s Founding</a:t>
            </a:r>
          </a:p>
        </p:txBody>
      </p:sp>
      <p:sp>
        <p:nvSpPr>
          <p:cNvPr id="3" name="Content Placeholder 2">
            <a:extLst>
              <a:ext uri="{FF2B5EF4-FFF2-40B4-BE49-F238E27FC236}">
                <a16:creationId xmlns:a16="http://schemas.microsoft.com/office/drawing/2014/main" id="{F7A9BFE1-518D-CA6C-3184-FE0421546F08}"/>
              </a:ext>
            </a:extLst>
          </p:cNvPr>
          <p:cNvSpPr>
            <a:spLocks noGrp="1"/>
          </p:cNvSpPr>
          <p:nvPr>
            <p:ph idx="1"/>
          </p:nvPr>
        </p:nvSpPr>
        <p:spPr>
          <a:xfrm>
            <a:off x="581192" y="2180496"/>
            <a:ext cx="11029615" cy="4677504"/>
          </a:xfrm>
        </p:spPr>
        <p:txBody>
          <a:bodyPr>
            <a:normAutofit lnSpcReduction="10000"/>
          </a:bodyPr>
          <a:lstStyle/>
          <a:p>
            <a:endParaRPr lang="en-US" dirty="0"/>
          </a:p>
          <a:p>
            <a:r>
              <a:rPr lang="en-US" sz="2800" b="1" dirty="0"/>
              <a:t>It was a new model of governance for the world - a government of the people by the people and for the people</a:t>
            </a:r>
          </a:p>
          <a:p>
            <a:r>
              <a:rPr lang="en-US" sz="2800" b="1" dirty="0">
                <a:latin typeface="Cambria" panose="02040503050406030204" pitchFamily="18" charset="0"/>
                <a:ea typeface="Cambria" panose="02040503050406030204" pitchFamily="18" charset="0"/>
                <a:cs typeface="Times New Roman" panose="02020603050405020304" pitchFamily="18" charset="0"/>
              </a:rPr>
              <a:t>It was a m</a:t>
            </a:r>
            <a:r>
              <a:rPr lang="en-US" sz="2800" b="1" dirty="0">
                <a:effectLst/>
                <a:latin typeface="Cambria" panose="02040503050406030204" pitchFamily="18" charset="0"/>
                <a:ea typeface="Cambria" panose="02040503050406030204" pitchFamily="18" charset="0"/>
                <a:cs typeface="Times New Roman" panose="02020603050405020304" pitchFamily="18" charset="0"/>
              </a:rPr>
              <a:t>odel of the courage, commitment, and perseverance required to break free of the dominant model of autocratic hereditary rule and found something completely new</a:t>
            </a:r>
            <a:endParaRPr lang="en-US" sz="2800" b="1" dirty="0">
              <a:effectLst/>
            </a:endParaRPr>
          </a:p>
          <a:p>
            <a:r>
              <a:rPr lang="en-US" sz="2800" b="1" dirty="0">
                <a:effectLst/>
                <a:latin typeface="Cambria" panose="02040503050406030204" pitchFamily="18" charset="0"/>
                <a:ea typeface="Cambria" panose="02040503050406030204" pitchFamily="18" charset="0"/>
                <a:cs typeface="Times New Roman" panose="02020603050405020304" pitchFamily="18" charset="0"/>
              </a:rPr>
              <a:t>America’s greatness was based in a set of core values, a balance of individual liberty and public responsibility, a tri-partite governmental structure, critical processes like free elections, and a set of key institutions</a:t>
            </a:r>
          </a:p>
          <a:p>
            <a:endParaRPr lang="en-US" dirty="0"/>
          </a:p>
          <a:p>
            <a:pPr marL="0" indent="0">
              <a:buNone/>
            </a:pPr>
            <a:endParaRPr lang="en-US" sz="1800" dirty="0">
              <a:effectLst/>
              <a:latin typeface="Cambria" panose="02040503050406030204" pitchFamily="18" charset="0"/>
              <a:ea typeface="Cambria" panose="02040503050406030204" pitchFamily="18" charset="0"/>
              <a:cs typeface="Times New Roman" panose="02020603050405020304" pitchFamily="18" charset="0"/>
            </a:endParaRPr>
          </a:p>
          <a:p>
            <a:endParaRPr lang="en-US" dirty="0"/>
          </a:p>
          <a:p>
            <a:endParaRPr lang="en-US" dirty="0"/>
          </a:p>
        </p:txBody>
      </p:sp>
      <p:sp>
        <p:nvSpPr>
          <p:cNvPr id="4" name="Rectangle 2">
            <a:extLst>
              <a:ext uri="{FF2B5EF4-FFF2-40B4-BE49-F238E27FC236}">
                <a16:creationId xmlns:a16="http://schemas.microsoft.com/office/drawing/2014/main" id="{B72EA5A9-CB70-ADDE-1AF7-2F22DE79B2BA}"/>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94514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3F8B1-D7C8-099A-9ED5-7FC8671AA1A9}"/>
              </a:ext>
            </a:extLst>
          </p:cNvPr>
          <p:cNvSpPr>
            <a:spLocks noGrp="1"/>
          </p:cNvSpPr>
          <p:nvPr>
            <p:ph type="title"/>
          </p:nvPr>
        </p:nvSpPr>
        <p:spPr>
          <a:xfrm>
            <a:off x="581192" y="702156"/>
            <a:ext cx="11029616" cy="788714"/>
          </a:xfrm>
        </p:spPr>
        <p:txBody>
          <a:bodyPr>
            <a:normAutofit/>
          </a:bodyPr>
          <a:lstStyle/>
          <a:p>
            <a:pPr algn="ctr"/>
            <a:r>
              <a:rPr lang="en-US" sz="3600" dirty="0"/>
              <a:t>A Grand Experiment</a:t>
            </a:r>
          </a:p>
        </p:txBody>
      </p:sp>
      <p:sp>
        <p:nvSpPr>
          <p:cNvPr id="3" name="Content Placeholder 2">
            <a:extLst>
              <a:ext uri="{FF2B5EF4-FFF2-40B4-BE49-F238E27FC236}">
                <a16:creationId xmlns:a16="http://schemas.microsoft.com/office/drawing/2014/main" id="{D8F893F6-13C6-E0B0-9914-255559856A29}"/>
              </a:ext>
            </a:extLst>
          </p:cNvPr>
          <p:cNvSpPr>
            <a:spLocks noGrp="1"/>
          </p:cNvSpPr>
          <p:nvPr>
            <p:ph idx="1"/>
          </p:nvPr>
        </p:nvSpPr>
        <p:spPr/>
        <p:txBody>
          <a:bodyPr>
            <a:normAutofit lnSpcReduction="10000"/>
          </a:bodyPr>
          <a:lstStyle/>
          <a:p>
            <a:r>
              <a:rPr lang="en-US" sz="2800" b="1" dirty="0">
                <a:solidFill>
                  <a:srgbClr val="7030A0"/>
                </a:solidFill>
              </a:rPr>
              <a:t>America was a grand experiment </a:t>
            </a:r>
            <a:r>
              <a:rPr lang="en-US" sz="2800" b="1" dirty="0"/>
              <a:t>– still is – probably always will be – because it is in opposition to the human desire to give over to authoritarian figures our responsibility and power for a sense of certainty in an uncertain world, the image of safety…</a:t>
            </a:r>
          </a:p>
          <a:p>
            <a:pPr marL="0" indent="0">
              <a:buNone/>
            </a:pPr>
            <a:endParaRPr lang="en-US" sz="2800" b="1" dirty="0"/>
          </a:p>
          <a:p>
            <a:r>
              <a:rPr lang="en-US" sz="2800" b="1" dirty="0">
                <a:solidFill>
                  <a:srgbClr val="7030A0"/>
                </a:solidFill>
              </a:rPr>
              <a:t>And our founding was flawed </a:t>
            </a:r>
            <a:r>
              <a:rPr lang="en-US" sz="2800" b="1" dirty="0"/>
              <a:t>– particularly the exclusion of people and the balance of state/national gov’t (mostly fixed 10 years later based on experience)</a:t>
            </a:r>
          </a:p>
          <a:p>
            <a:endParaRPr lang="en-US" dirty="0"/>
          </a:p>
        </p:txBody>
      </p:sp>
    </p:spTree>
    <p:extLst>
      <p:ext uri="{BB962C8B-B14F-4D97-AF65-F5344CB8AC3E}">
        <p14:creationId xmlns:p14="http://schemas.microsoft.com/office/powerpoint/2010/main" val="368185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6FF45-C369-3172-60FB-7BAC03F25917}"/>
              </a:ext>
            </a:extLst>
          </p:cNvPr>
          <p:cNvSpPr>
            <a:spLocks noGrp="1"/>
          </p:cNvSpPr>
          <p:nvPr>
            <p:ph type="title"/>
          </p:nvPr>
        </p:nvSpPr>
        <p:spPr>
          <a:xfrm>
            <a:off x="581192" y="702156"/>
            <a:ext cx="11029616" cy="798653"/>
          </a:xfrm>
        </p:spPr>
        <p:txBody>
          <a:bodyPr>
            <a:normAutofit/>
          </a:bodyPr>
          <a:lstStyle/>
          <a:p>
            <a:pPr algn="ctr"/>
            <a:r>
              <a:rPr lang="en-US" sz="3600" dirty="0"/>
              <a:t>America  Was Not built on fear…</a:t>
            </a:r>
          </a:p>
        </p:txBody>
      </p:sp>
      <p:sp>
        <p:nvSpPr>
          <p:cNvPr id="7" name="Content Placeholder 6">
            <a:extLst>
              <a:ext uri="{FF2B5EF4-FFF2-40B4-BE49-F238E27FC236}">
                <a16:creationId xmlns:a16="http://schemas.microsoft.com/office/drawing/2014/main" id="{FFC3A96D-2DE3-714F-CEAB-AC1F7BC6C359}"/>
              </a:ext>
            </a:extLst>
          </p:cNvPr>
          <p:cNvSpPr>
            <a:spLocks noGrp="1"/>
          </p:cNvSpPr>
          <p:nvPr>
            <p:ph idx="1"/>
          </p:nvPr>
        </p:nvSpPr>
        <p:spPr/>
        <p:txBody>
          <a:bodyPr>
            <a:normAutofit/>
          </a:bodyPr>
          <a:lstStyle/>
          <a:p>
            <a:pPr marL="0" indent="0" algn="ctr">
              <a:buNone/>
            </a:pPr>
            <a:r>
              <a:rPr lang="en-US" sz="3200" b="1" i="1" dirty="0"/>
              <a:t>“America was not built on fear.  America was built on courage, on imagination and on an unbeatable determination to do the job at hand.”</a:t>
            </a:r>
          </a:p>
          <a:p>
            <a:pPr marL="0" indent="0" algn="ctr">
              <a:buNone/>
            </a:pPr>
            <a:r>
              <a:rPr lang="en-US" sz="2800" b="1" i="1" dirty="0"/>
              <a:t>President Harry S. Truman </a:t>
            </a:r>
          </a:p>
        </p:txBody>
      </p:sp>
    </p:spTree>
    <p:extLst>
      <p:ext uri="{BB962C8B-B14F-4D97-AF65-F5344CB8AC3E}">
        <p14:creationId xmlns:p14="http://schemas.microsoft.com/office/powerpoint/2010/main" val="1025182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9B17F-8D7D-600D-8BD6-7425CE8808CF}"/>
              </a:ext>
            </a:extLst>
          </p:cNvPr>
          <p:cNvSpPr>
            <a:spLocks noGrp="1"/>
          </p:cNvSpPr>
          <p:nvPr>
            <p:ph type="title"/>
          </p:nvPr>
        </p:nvSpPr>
        <p:spPr/>
        <p:txBody>
          <a:bodyPr/>
          <a:lstStyle/>
          <a:p>
            <a:pPr algn="ctr"/>
            <a:r>
              <a:rPr lang="en-US" sz="2800" b="1" dirty="0"/>
              <a:t>Foundation Block #2</a:t>
            </a:r>
            <a:br>
              <a:rPr lang="en-US" sz="2800" b="1" dirty="0"/>
            </a:br>
            <a:r>
              <a:rPr lang="en-US" sz="2800" b="1" i="1" dirty="0"/>
              <a:t>America’s Historical Trajectory</a:t>
            </a:r>
            <a:endParaRPr lang="en-US" i="1" dirty="0"/>
          </a:p>
        </p:txBody>
      </p:sp>
      <p:sp>
        <p:nvSpPr>
          <p:cNvPr id="3" name="Content Placeholder 2">
            <a:extLst>
              <a:ext uri="{FF2B5EF4-FFF2-40B4-BE49-F238E27FC236}">
                <a16:creationId xmlns:a16="http://schemas.microsoft.com/office/drawing/2014/main" id="{4E560493-0F78-DCFC-4C1F-1B271AFDACD2}"/>
              </a:ext>
            </a:extLst>
          </p:cNvPr>
          <p:cNvSpPr>
            <a:spLocks noGrp="1"/>
          </p:cNvSpPr>
          <p:nvPr>
            <p:ph idx="1"/>
          </p:nvPr>
        </p:nvSpPr>
        <p:spPr>
          <a:xfrm>
            <a:off x="581192" y="2180496"/>
            <a:ext cx="11029615" cy="4498600"/>
          </a:xfrm>
        </p:spPr>
        <p:txBody>
          <a:bodyPr>
            <a:normAutofit fontScale="85000" lnSpcReduction="20000"/>
          </a:bodyPr>
          <a:lstStyle/>
          <a:p>
            <a:r>
              <a:rPr lang="en-US" sz="3100" b="1" dirty="0">
                <a:effectLst/>
                <a:latin typeface="Cambria" panose="02040503050406030204" pitchFamily="18" charset="0"/>
                <a:ea typeface="Cambria" panose="02040503050406030204" pitchFamily="18" charset="0"/>
                <a:cs typeface="Times New Roman" panose="02020603050405020304" pitchFamily="18" charset="0"/>
              </a:rPr>
              <a:t>America’s greatness does not come from never having done anything wrong.  </a:t>
            </a:r>
          </a:p>
          <a:p>
            <a:r>
              <a:rPr lang="en-US" sz="3100" b="1" dirty="0">
                <a:effectLst/>
                <a:latin typeface="Cambria" panose="02040503050406030204" pitchFamily="18" charset="0"/>
                <a:ea typeface="Cambria" panose="02040503050406030204" pitchFamily="18" charset="0"/>
                <a:cs typeface="Times New Roman" panose="02020603050405020304" pitchFamily="18" charset="0"/>
              </a:rPr>
              <a:t>It comes from continuing to work at achieving the founding vision, being secure enough to acknowledge that we aren’t there yet and have made mistakes on the path.  </a:t>
            </a:r>
          </a:p>
          <a:p>
            <a:r>
              <a:rPr lang="en-US" sz="3100" b="1" dirty="0">
                <a:effectLst/>
                <a:latin typeface="Cambria" panose="02040503050406030204" pitchFamily="18" charset="0"/>
                <a:ea typeface="Cambria" panose="02040503050406030204" pitchFamily="18" charset="0"/>
                <a:cs typeface="Times New Roman" panose="02020603050405020304" pitchFamily="18" charset="0"/>
              </a:rPr>
              <a:t>We have not fully achieved the dream, but neither have we handed over our responsibility (and our freedom) as citizens of a democracy to the false promises of a despot.  </a:t>
            </a:r>
          </a:p>
          <a:p>
            <a:r>
              <a:rPr lang="en-US" sz="3100" b="1" dirty="0">
                <a:effectLst/>
                <a:latin typeface="Cambria" panose="02040503050406030204" pitchFamily="18" charset="0"/>
                <a:ea typeface="Cambria" panose="02040503050406030204" pitchFamily="18" charset="0"/>
                <a:cs typeface="Times New Roman" panose="02020603050405020304" pitchFamily="18" charset="0"/>
              </a:rPr>
              <a:t>Nor have we given up in the face of difficulty, frustration, and setbacks.  Our willingness to keep saying “yes” to pursuing the original founding vision is our strength.  </a:t>
            </a:r>
          </a:p>
          <a:p>
            <a:pPr marL="0" indent="0">
              <a:buNone/>
            </a:pPr>
            <a:endParaRPr lang="en-US" sz="1800" dirty="0">
              <a:effectLst/>
              <a:latin typeface="Cambria" panose="02040503050406030204" pitchFamily="18" charset="0"/>
              <a:ea typeface="Cambria" panose="020405030504060302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728630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7BB5A-DB83-B40B-5DB6-EAA738C30598}"/>
              </a:ext>
            </a:extLst>
          </p:cNvPr>
          <p:cNvSpPr>
            <a:spLocks noGrp="1"/>
          </p:cNvSpPr>
          <p:nvPr>
            <p:ph type="title"/>
          </p:nvPr>
        </p:nvSpPr>
        <p:spPr/>
        <p:txBody>
          <a:bodyPr/>
          <a:lstStyle/>
          <a:p>
            <a:pPr algn="ctr"/>
            <a:r>
              <a:rPr lang="en-US" b="1" dirty="0"/>
              <a:t>“Trajectory” and “Perseverance” are the keys </a:t>
            </a:r>
            <a:br>
              <a:rPr lang="en-US" sz="2800" dirty="0">
                <a:effectLst/>
                <a:latin typeface="Cambria" panose="02040503050406030204" pitchFamily="18" charset="0"/>
                <a:ea typeface="Cambria" panose="020405030504060302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BB3579E-7121-68E5-0A10-13508389EA6D}"/>
              </a:ext>
            </a:extLst>
          </p:cNvPr>
          <p:cNvSpPr>
            <a:spLocks noGrp="1"/>
          </p:cNvSpPr>
          <p:nvPr>
            <p:ph idx="1"/>
          </p:nvPr>
        </p:nvSpPr>
        <p:spPr>
          <a:xfrm>
            <a:off x="581192" y="2180496"/>
            <a:ext cx="11029615" cy="4578113"/>
          </a:xfrm>
        </p:spPr>
        <p:txBody>
          <a:bodyPr>
            <a:normAutofit/>
          </a:bodyPr>
          <a:lstStyle/>
          <a:p>
            <a:r>
              <a:rPr lang="en-US" sz="2800" b="1" dirty="0">
                <a:effectLst/>
                <a:latin typeface="Cambria" panose="02040503050406030204" pitchFamily="18" charset="0"/>
                <a:ea typeface="Cambria" panose="02040503050406030204" pitchFamily="18" charset="0"/>
                <a:cs typeface="Times New Roman" panose="02020603050405020304" pitchFamily="18" charset="0"/>
              </a:rPr>
              <a:t>America is great because we are secure enough to say, “Yes, we can do better – we will do better – we will always seek to do better.”</a:t>
            </a:r>
          </a:p>
          <a:p>
            <a:r>
              <a:rPr lang="en-US" sz="2800" b="1" dirty="0">
                <a:effectLst/>
                <a:latin typeface="Cambria" panose="02040503050406030204" pitchFamily="18" charset="0"/>
                <a:ea typeface="Cambria" panose="02040503050406030204" pitchFamily="18" charset="0"/>
                <a:cs typeface="Times New Roman" panose="02020603050405020304" pitchFamily="18" charset="0"/>
              </a:rPr>
              <a:t>The model provided to others in this timeframe has been to persevere and keep grinding to fully realize the founding dream </a:t>
            </a:r>
          </a:p>
          <a:p>
            <a:r>
              <a:rPr lang="en-US" sz="2800" b="1" dirty="0">
                <a:effectLst/>
                <a:latin typeface="Cambria" panose="02040503050406030204" pitchFamily="18" charset="0"/>
                <a:ea typeface="Times New Roman" panose="02020603050405020304" pitchFamily="18" charset="0"/>
                <a:cs typeface="Times New Roman" panose="02020603050405020304" pitchFamily="18" charset="0"/>
              </a:rPr>
              <a:t>Our challenge is to celebrate hard won progress and – at the same time - keep acknowledging where we have come up short in fully realizing America’s promise. We need to avoid the empty chest-thumping and keep grinding and striving to close the gaps.  </a:t>
            </a:r>
            <a:endParaRPr lang="en-US" sz="2800" b="1" dirty="0"/>
          </a:p>
          <a:p>
            <a:endParaRPr lang="en-US" sz="1800" dirty="0">
              <a:effectLst/>
              <a:latin typeface="Cambria" panose="02040503050406030204" pitchFamily="18" charset="0"/>
              <a:ea typeface="Cambria" panose="020405030504060302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42820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C01A1-3F4A-26A0-4148-DACFAA376765}"/>
              </a:ext>
            </a:extLst>
          </p:cNvPr>
          <p:cNvSpPr>
            <a:spLocks noGrp="1"/>
          </p:cNvSpPr>
          <p:nvPr>
            <p:ph type="title"/>
          </p:nvPr>
        </p:nvSpPr>
        <p:spPr>
          <a:xfrm>
            <a:off x="581192" y="492301"/>
            <a:ext cx="11029616" cy="1013800"/>
          </a:xfrm>
        </p:spPr>
        <p:txBody>
          <a:bodyPr>
            <a:normAutofit/>
          </a:bodyPr>
          <a:lstStyle/>
          <a:p>
            <a:pPr algn="ctr"/>
            <a:r>
              <a:rPr lang="en-US" sz="4000" b="1" dirty="0"/>
              <a:t>Patriotism</a:t>
            </a:r>
          </a:p>
        </p:txBody>
      </p:sp>
      <p:sp>
        <p:nvSpPr>
          <p:cNvPr id="3" name="Content Placeholder 2">
            <a:extLst>
              <a:ext uri="{FF2B5EF4-FFF2-40B4-BE49-F238E27FC236}">
                <a16:creationId xmlns:a16="http://schemas.microsoft.com/office/drawing/2014/main" id="{8201F776-C5DE-3672-56AC-4F4F9A4B825D}"/>
              </a:ext>
            </a:extLst>
          </p:cNvPr>
          <p:cNvSpPr>
            <a:spLocks noGrp="1"/>
          </p:cNvSpPr>
          <p:nvPr>
            <p:ph idx="1"/>
          </p:nvPr>
        </p:nvSpPr>
        <p:spPr/>
        <p:txBody>
          <a:bodyPr/>
          <a:lstStyle/>
          <a:p>
            <a:pPr marL="0" marR="0" indent="0" algn="ctr">
              <a:spcBef>
                <a:spcPts val="0"/>
              </a:spcBef>
              <a:spcAft>
                <a:spcPts val="0"/>
              </a:spcAft>
              <a:buNone/>
            </a:pPr>
            <a:r>
              <a:rPr lang="en-US" sz="3600" b="1" i="1" dirty="0">
                <a:effectLst/>
                <a:latin typeface="Cambria" panose="02040503050406030204" pitchFamily="18" charset="0"/>
                <a:ea typeface="Times New Roman" panose="02020603050405020304" pitchFamily="18" charset="0"/>
                <a:cs typeface="Times New Roman" panose="02020603050405020304" pitchFamily="18" charset="0"/>
              </a:rPr>
              <a:t>“Patriotism is not short, frenzied outbursts of emotion, but the tranquil and steady </a:t>
            </a:r>
          </a:p>
          <a:p>
            <a:pPr marL="0" marR="0" indent="0" algn="ctr">
              <a:spcBef>
                <a:spcPts val="0"/>
              </a:spcBef>
              <a:spcAft>
                <a:spcPts val="0"/>
              </a:spcAft>
              <a:buNone/>
            </a:pPr>
            <a:r>
              <a:rPr lang="en-US" sz="3600" b="1" i="1" dirty="0">
                <a:effectLst/>
                <a:latin typeface="Cambria" panose="02040503050406030204" pitchFamily="18" charset="0"/>
                <a:ea typeface="Times New Roman" panose="02020603050405020304" pitchFamily="18" charset="0"/>
                <a:cs typeface="Times New Roman" panose="02020603050405020304" pitchFamily="18" charset="0"/>
              </a:rPr>
              <a:t>dedication of a lifetime.”</a:t>
            </a:r>
          </a:p>
          <a:p>
            <a:pPr marL="0" marR="0" indent="0" algn="ctr">
              <a:spcBef>
                <a:spcPts val="0"/>
              </a:spcBef>
              <a:spcAft>
                <a:spcPts val="0"/>
              </a:spcAft>
              <a:buNone/>
            </a:pPr>
            <a:endParaRPr lang="en-US" sz="3600" b="1" dirty="0">
              <a:effectLst/>
              <a:latin typeface="Cambria" panose="02040503050406030204" pitchFamily="18" charset="0"/>
              <a:ea typeface="Cambria" panose="02040503050406030204" pitchFamily="18" charset="0"/>
              <a:cs typeface="Times New Roman" panose="02020603050405020304" pitchFamily="18" charset="0"/>
            </a:endParaRPr>
          </a:p>
          <a:p>
            <a:pPr marL="0" marR="0" indent="0" algn="ctr">
              <a:spcBef>
                <a:spcPts val="0"/>
              </a:spcBef>
              <a:spcAft>
                <a:spcPts val="0"/>
              </a:spcAft>
              <a:buNone/>
            </a:pPr>
            <a:r>
              <a:rPr lang="en-US" sz="3200" b="1" dirty="0">
                <a:effectLst/>
                <a:latin typeface="Cambria" panose="02040503050406030204" pitchFamily="18" charset="0"/>
                <a:ea typeface="Times New Roman" panose="02020603050405020304" pitchFamily="18" charset="0"/>
                <a:cs typeface="Times New Roman" panose="02020603050405020304" pitchFamily="18" charset="0"/>
              </a:rPr>
              <a:t>Adlai Stevenson</a:t>
            </a:r>
            <a:endParaRPr lang="en-US" sz="3200" b="1" dirty="0">
              <a:effectLst/>
              <a:latin typeface="Cambria" panose="02040503050406030204" pitchFamily="18" charset="0"/>
              <a:ea typeface="Cambria" panose="02040503050406030204" pitchFamily="18" charset="0"/>
              <a:cs typeface="Times New Roman" panose="02020603050405020304" pitchFamily="18" charset="0"/>
            </a:endParaRPr>
          </a:p>
          <a:p>
            <a:pPr marL="0" marR="0" indent="0" algn="ctr">
              <a:spcBef>
                <a:spcPts val="0"/>
              </a:spcBef>
              <a:spcAft>
                <a:spcPts val="0"/>
              </a:spcAft>
              <a:buNone/>
            </a:pPr>
            <a:r>
              <a:rPr lang="en-US" sz="36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en-US" sz="3600" dirty="0">
              <a:effectLst/>
              <a:latin typeface="Cambria" panose="02040503050406030204" pitchFamily="18" charset="0"/>
              <a:ea typeface="Cambria" panose="020405030504060302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4045912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1627</TotalTime>
  <Words>1467</Words>
  <Application>Microsoft Macintosh PowerPoint</Application>
  <PresentationFormat>Widescreen</PresentationFormat>
  <Paragraphs>101</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Cambria</vt:lpstr>
      <vt:lpstr>Gill Sans MT</vt:lpstr>
      <vt:lpstr>Helvetica</vt:lpstr>
      <vt:lpstr>Wingdings 2</vt:lpstr>
      <vt:lpstr>Dividend</vt:lpstr>
      <vt:lpstr>American Greatness</vt:lpstr>
      <vt:lpstr>“American Greatness”</vt:lpstr>
      <vt:lpstr>The Three Foundation Blocks 2 Historical &amp; 1 Current</vt:lpstr>
      <vt:lpstr>Foundation Block #1 America’s Founding</vt:lpstr>
      <vt:lpstr>A Grand Experiment</vt:lpstr>
      <vt:lpstr>America  Was Not built on fear…</vt:lpstr>
      <vt:lpstr>Foundation Block #2 America’s Historical Trajectory</vt:lpstr>
      <vt:lpstr>“Trajectory” and “Perseverance” are the keys  </vt:lpstr>
      <vt:lpstr>Patriotism</vt:lpstr>
      <vt:lpstr>Our Challenge Now  Taking on the big tough challenges we face</vt:lpstr>
      <vt:lpstr>More Big Tough Complex Challenges</vt:lpstr>
      <vt:lpstr>   The American experiment is now in our hands – individually and collectively </vt:lpstr>
      <vt:lpstr>“These are the times in which a genius would wish to live”</vt:lpstr>
      <vt:lpstr>An Opportunity Before Us  Taking on an Issue of the Age – Racism</vt:lpstr>
      <vt:lpstr>It’s Been a Long Journey – And It’s Not Over</vt:lpstr>
      <vt:lpstr>If We Accept the Challenge - 5 Critical Success Factors </vt:lpstr>
      <vt:lpstr>We Get Stronger &amp; More Resilient</vt:lpstr>
      <vt:lpstr>If We Accept the Challenge - 5 Natural Pitfalls to avoid</vt:lpstr>
      <vt:lpstr>“Who Me?”  “Yes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Greatness</dc:title>
  <dc:creator>Gordon Barnhart</dc:creator>
  <cp:lastModifiedBy>Gordon Barnhart</cp:lastModifiedBy>
  <cp:revision>55</cp:revision>
  <dcterms:created xsi:type="dcterms:W3CDTF">2023-07-26T12:30:06Z</dcterms:created>
  <dcterms:modified xsi:type="dcterms:W3CDTF">2023-10-06T17:39:07Z</dcterms:modified>
</cp:coreProperties>
</file>