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71" r:id="rId14"/>
    <p:sldId id="268" r:id="rId15"/>
    <p:sldId id="272"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A4A34-ED02-B14D-9381-3E5CE3AB0C0B}" type="datetimeFigureOut">
              <a:rPr lang="en-US" smtClean="0"/>
              <a:t>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CECEE-36AC-3148-8100-38C343A268B2}" type="slidenum">
              <a:rPr lang="en-US" smtClean="0"/>
              <a:t>‹#›</a:t>
            </a:fld>
            <a:endParaRPr lang="en-US"/>
          </a:p>
        </p:txBody>
      </p:sp>
    </p:spTree>
    <p:extLst>
      <p:ext uri="{BB962C8B-B14F-4D97-AF65-F5344CB8AC3E}">
        <p14:creationId xmlns:p14="http://schemas.microsoft.com/office/powerpoint/2010/main" val="71600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608FE76-F2D9-0C4F-AD19-F695CBDC794F}" type="datetime1">
              <a:rPr lang="en-US" smtClean="0"/>
              <a:t>6/20/23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www.counteringracism.org</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21FF2-D88E-A441-92B5-87ABEEBF6B9F}" type="datetime1">
              <a:rPr lang="en-US" smtClean="0"/>
              <a:t>6/20/23</a:t>
            </a:fld>
            <a:endParaRPr lang="en-US" dirty="0"/>
          </a:p>
        </p:txBody>
      </p:sp>
      <p:sp>
        <p:nvSpPr>
          <p:cNvPr id="5" name="Footer Placeholder 4"/>
          <p:cNvSpPr>
            <a:spLocks noGrp="1"/>
          </p:cNvSpPr>
          <p:nvPr>
            <p:ph type="ftr" sz="quarter" idx="11"/>
          </p:nvPr>
        </p:nvSpPr>
        <p:spPr/>
        <p:txBody>
          <a:bodyPr/>
          <a:lstStyle/>
          <a:p>
            <a:r>
              <a:rPr lang="en-US"/>
              <a:t>www.counteringracism.org</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9E90C01B-6068-2342-8BD4-FA236D5FA8D0}" type="datetime1">
              <a:rPr lang="en-US" smtClean="0"/>
              <a:t>6/20/23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r>
              <a:rPr lang="en-US"/>
              <a:t>www.counteringracism.org</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BF85EF-529B-D544-919A-2241E32CDEA7}" type="datetime1">
              <a:rPr lang="en-US" smtClean="0"/>
              <a:t>6/20/23</a:t>
            </a:fld>
            <a:endParaRPr lang="en-US" dirty="0"/>
          </a:p>
        </p:txBody>
      </p:sp>
      <p:sp>
        <p:nvSpPr>
          <p:cNvPr id="5" name="Footer Placeholder 4"/>
          <p:cNvSpPr>
            <a:spLocks noGrp="1"/>
          </p:cNvSpPr>
          <p:nvPr>
            <p:ph type="ftr" sz="quarter" idx="11"/>
          </p:nvPr>
        </p:nvSpPr>
        <p:spPr/>
        <p:txBody>
          <a:bodyPr/>
          <a:lstStyle/>
          <a:p>
            <a:r>
              <a:rPr lang="en-US"/>
              <a:t>www.counteringracism.org</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7131D319-0261-8043-9B16-F05043E16C52}" type="datetime1">
              <a:rPr lang="en-US" smtClean="0"/>
              <a:t>6/20/23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www.counteringracism.org</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BED244BA-B66F-A64D-846E-562A962816B7}" type="datetime1">
              <a:rPr lang="en-US" smtClean="0"/>
              <a:t>6/20/23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r>
              <a:rPr lang="en-US"/>
              <a:t>www.counteringracism.org</a:t>
            </a:r>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5BCD76E7-D22A-1447-BB60-C483E2E67D60}" type="datetime1">
              <a:rPr lang="en-US" smtClean="0"/>
              <a:t>6/20/23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r>
              <a:rPr lang="en-US"/>
              <a:t>www.counteringracism.org</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E47212-3890-684F-B4D6-666DDFB54047}" type="datetime1">
              <a:rPr lang="en-US" smtClean="0"/>
              <a:t>6/20/23</a:t>
            </a:fld>
            <a:endParaRPr lang="en-US" dirty="0"/>
          </a:p>
        </p:txBody>
      </p:sp>
      <p:sp>
        <p:nvSpPr>
          <p:cNvPr id="4" name="Footer Placeholder 3"/>
          <p:cNvSpPr>
            <a:spLocks noGrp="1"/>
          </p:cNvSpPr>
          <p:nvPr>
            <p:ph type="ftr" sz="quarter" idx="11"/>
          </p:nvPr>
        </p:nvSpPr>
        <p:spPr/>
        <p:txBody>
          <a:bodyPr/>
          <a:lstStyle/>
          <a:p>
            <a:r>
              <a:rPr lang="en-US"/>
              <a:t>www.counteringracism.org</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EDA35BF0-4A97-664B-AA33-CF35A8CBAB9A}" type="datetime1">
              <a:rPr lang="en-US" smtClean="0"/>
              <a:t>6/20/23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r>
              <a:rPr lang="en-US"/>
              <a:t>www.counteringracism.org</a:t>
            </a:r>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D36789-2DE5-5140-BD73-A0807DDA8D94}" type="datetime1">
              <a:rPr lang="en-US" smtClean="0"/>
              <a:t>6/20/23</a:t>
            </a:fld>
            <a:endParaRPr lang="en-US" dirty="0"/>
          </a:p>
        </p:txBody>
      </p:sp>
      <p:sp>
        <p:nvSpPr>
          <p:cNvPr id="6" name="Footer Placeholder 5"/>
          <p:cNvSpPr>
            <a:spLocks noGrp="1"/>
          </p:cNvSpPr>
          <p:nvPr>
            <p:ph type="ftr" sz="quarter" idx="11"/>
          </p:nvPr>
        </p:nvSpPr>
        <p:spPr/>
        <p:txBody>
          <a:bodyPr/>
          <a:lstStyle/>
          <a:p>
            <a:r>
              <a:rPr lang="en-US"/>
              <a:t>www.counteringracism.org</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ABB200E4-30C0-7F49-93E8-8779B6CBB1DC}" type="datetime1">
              <a:rPr lang="en-US" smtClean="0"/>
              <a:t>6/20/23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r>
              <a:rPr lang="en-US"/>
              <a:t>www.counteringracism.org</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7B833FE4-5235-1A4F-BDFA-7E85A4A48337}" type="datetime1">
              <a:rPr lang="en-US" smtClean="0"/>
              <a:t>6/20/23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www.counteringracism.org</a:t>
            </a:r>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BDE2-AF93-4BD0-6097-21DF21D55F43}"/>
              </a:ext>
            </a:extLst>
          </p:cNvPr>
          <p:cNvSpPr>
            <a:spLocks noGrp="1"/>
          </p:cNvSpPr>
          <p:nvPr>
            <p:ph type="ctrTitle"/>
          </p:nvPr>
        </p:nvSpPr>
        <p:spPr>
          <a:xfrm>
            <a:off x="1759236" y="2075504"/>
            <a:ext cx="8679915" cy="2248018"/>
          </a:xfrm>
        </p:spPr>
        <p:txBody>
          <a:bodyPr/>
          <a:lstStyle/>
          <a:p>
            <a:endParaRPr lang="en-US" dirty="0"/>
          </a:p>
        </p:txBody>
      </p:sp>
      <p:sp>
        <p:nvSpPr>
          <p:cNvPr id="3" name="Subtitle 2">
            <a:extLst>
              <a:ext uri="{FF2B5EF4-FFF2-40B4-BE49-F238E27FC236}">
                <a16:creationId xmlns:a16="http://schemas.microsoft.com/office/drawing/2014/main" id="{2ECC95A9-5E2F-1C71-702B-7BC954764E05}"/>
              </a:ext>
            </a:extLst>
          </p:cNvPr>
          <p:cNvSpPr>
            <a:spLocks noGrp="1"/>
          </p:cNvSpPr>
          <p:nvPr>
            <p:ph type="subTitle" idx="1"/>
          </p:nvPr>
        </p:nvSpPr>
        <p:spPr>
          <a:xfrm>
            <a:off x="1759237" y="4442791"/>
            <a:ext cx="8673427" cy="786062"/>
          </a:xfrm>
        </p:spPr>
        <p:txBody>
          <a:bodyPr>
            <a:normAutofit/>
          </a:bodyPr>
          <a:lstStyle/>
          <a:p>
            <a:r>
              <a:rPr lang="en-US" sz="4000" dirty="0"/>
              <a:t>Personal Action #2  Being an Ally</a:t>
            </a:r>
          </a:p>
        </p:txBody>
      </p:sp>
      <p:pic>
        <p:nvPicPr>
          <p:cNvPr id="5" name="Picture 4" descr="A picture containing graphics, graphic design, font, logo&#10;&#10;Description automatically generated">
            <a:extLst>
              <a:ext uri="{FF2B5EF4-FFF2-40B4-BE49-F238E27FC236}">
                <a16:creationId xmlns:a16="http://schemas.microsoft.com/office/drawing/2014/main" id="{EB64DAB4-178B-E9B0-0FC8-D34485C235F6}"/>
              </a:ext>
            </a:extLst>
          </p:cNvPr>
          <p:cNvPicPr>
            <a:picLocks noChangeAspect="1"/>
          </p:cNvPicPr>
          <p:nvPr/>
        </p:nvPicPr>
        <p:blipFill>
          <a:blip r:embed="rId2"/>
          <a:stretch>
            <a:fillRect/>
          </a:stretch>
        </p:blipFill>
        <p:spPr>
          <a:xfrm>
            <a:off x="2209750" y="1993565"/>
            <a:ext cx="7772400" cy="2590800"/>
          </a:xfrm>
          <a:prstGeom prst="rect">
            <a:avLst/>
          </a:prstGeom>
        </p:spPr>
      </p:pic>
      <p:sp>
        <p:nvSpPr>
          <p:cNvPr id="6" name="Footer Placeholder 5">
            <a:extLst>
              <a:ext uri="{FF2B5EF4-FFF2-40B4-BE49-F238E27FC236}">
                <a16:creationId xmlns:a16="http://schemas.microsoft.com/office/drawing/2014/main" id="{42613D69-8078-8642-2722-8C1D47DB7939}"/>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1281151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9401-CAC2-AA30-75F8-B3356D2ED4C9}"/>
              </a:ext>
            </a:extLst>
          </p:cNvPr>
          <p:cNvSpPr>
            <a:spLocks noGrp="1"/>
          </p:cNvSpPr>
          <p:nvPr>
            <p:ph type="title"/>
          </p:nvPr>
        </p:nvSpPr>
        <p:spPr/>
        <p:txBody>
          <a:bodyPr/>
          <a:lstStyle/>
          <a:p>
            <a:pPr algn="l"/>
            <a:r>
              <a:rPr lang="en-US" b="1" dirty="0"/>
              <a:t>“Effective Ally”</a:t>
            </a:r>
            <a:br>
              <a:rPr lang="en-US" b="1" dirty="0"/>
            </a:br>
            <a:r>
              <a:rPr lang="en-US" b="1" dirty="0"/>
              <a:t>3 Sample Basic Characteristics</a:t>
            </a:r>
          </a:p>
        </p:txBody>
      </p:sp>
      <p:sp>
        <p:nvSpPr>
          <p:cNvPr id="3" name="Content Placeholder 2">
            <a:extLst>
              <a:ext uri="{FF2B5EF4-FFF2-40B4-BE49-F238E27FC236}">
                <a16:creationId xmlns:a16="http://schemas.microsoft.com/office/drawing/2014/main" id="{3052E83E-CD9B-FC83-FB9A-58BF67F6B96E}"/>
              </a:ext>
            </a:extLst>
          </p:cNvPr>
          <p:cNvSpPr>
            <a:spLocks noGrp="1"/>
          </p:cNvSpPr>
          <p:nvPr>
            <p:ph idx="1"/>
          </p:nvPr>
        </p:nvSpPr>
        <p:spPr/>
        <p:txBody>
          <a:bodyPr>
            <a:normAutofit/>
          </a:bodyPr>
          <a:lstStyle/>
          <a:p>
            <a:pPr marL="514350" indent="-514350">
              <a:buFont typeface="+mj-lt"/>
              <a:buAutoNum type="arabicPeriod"/>
            </a:pPr>
            <a:r>
              <a:rPr lang="en-US" sz="2800" dirty="0"/>
              <a:t>I take on the struggle as my own and don’t expect credit for being an ally. </a:t>
            </a:r>
          </a:p>
          <a:p>
            <a:pPr marL="514350" indent="-514350">
              <a:buFont typeface="+mj-lt"/>
              <a:buAutoNum type="arabicPeriod"/>
            </a:pPr>
            <a:r>
              <a:rPr lang="en-US" sz="2800" dirty="0"/>
              <a:t>I “show up”, focus on action, and put myself on the line. </a:t>
            </a:r>
          </a:p>
          <a:p>
            <a:pPr marL="514350" indent="-514350">
              <a:buFont typeface="+mj-lt"/>
              <a:buAutoNum type="arabicPeriod"/>
            </a:pPr>
            <a:r>
              <a:rPr lang="en-US" sz="2800" dirty="0"/>
              <a:t>I expect to make some mistakes but do not use that as an excuse for inaction. </a:t>
            </a:r>
          </a:p>
        </p:txBody>
      </p:sp>
      <p:sp>
        <p:nvSpPr>
          <p:cNvPr id="5" name="Footer Placeholder 4">
            <a:extLst>
              <a:ext uri="{FF2B5EF4-FFF2-40B4-BE49-F238E27FC236}">
                <a16:creationId xmlns:a16="http://schemas.microsoft.com/office/drawing/2014/main" id="{4F4D67BF-CD99-9A7B-EFDA-6318A2A06B50}"/>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104643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E946-CE49-9C84-D320-E7A9AFDD765A}"/>
              </a:ext>
            </a:extLst>
          </p:cNvPr>
          <p:cNvSpPr>
            <a:spLocks noGrp="1"/>
          </p:cNvSpPr>
          <p:nvPr>
            <p:ph type="title"/>
          </p:nvPr>
        </p:nvSpPr>
        <p:spPr>
          <a:xfrm>
            <a:off x="888631" y="2349925"/>
            <a:ext cx="3498979" cy="2719032"/>
          </a:xfrm>
        </p:spPr>
        <p:txBody>
          <a:bodyPr>
            <a:normAutofit fontScale="90000"/>
          </a:bodyPr>
          <a:lstStyle/>
          <a:p>
            <a:r>
              <a:rPr lang="en-US" b="1" dirty="0"/>
              <a:t>“Effective Ally”</a:t>
            </a:r>
            <a:br>
              <a:rPr lang="en-US" b="1" dirty="0"/>
            </a:br>
            <a:r>
              <a:rPr lang="en-US" b="1" dirty="0"/>
              <a:t>3 Sample Characteristics – Focusing on Others</a:t>
            </a:r>
            <a:endParaRPr lang="en-US" dirty="0"/>
          </a:p>
        </p:txBody>
      </p:sp>
      <p:sp>
        <p:nvSpPr>
          <p:cNvPr id="3" name="Content Placeholder 2">
            <a:extLst>
              <a:ext uri="{FF2B5EF4-FFF2-40B4-BE49-F238E27FC236}">
                <a16:creationId xmlns:a16="http://schemas.microsoft.com/office/drawing/2014/main" id="{BE9FD49D-9687-1A80-3F81-C69CB892A264}"/>
              </a:ext>
            </a:extLst>
          </p:cNvPr>
          <p:cNvSpPr>
            <a:spLocks noGrp="1"/>
          </p:cNvSpPr>
          <p:nvPr>
            <p:ph idx="1"/>
          </p:nvPr>
        </p:nvSpPr>
        <p:spPr/>
        <p:txBody>
          <a:bodyPr>
            <a:noAutofit/>
          </a:bodyPr>
          <a:lstStyle/>
          <a:p>
            <a:pPr marL="457200" indent="-457200">
              <a:buFont typeface="+mj-lt"/>
              <a:buAutoNum type="arabicPeriod"/>
            </a:pPr>
            <a:r>
              <a:rPr lang="en-US" sz="2400" dirty="0"/>
              <a:t>I amplify the voice of the people I am supporting, knowing they can raise themselves up &amp; I listen more and talk less</a:t>
            </a:r>
          </a:p>
          <a:p>
            <a:pPr marL="457200" indent="-457200">
              <a:buFont typeface="+mj-lt"/>
              <a:buAutoNum type="arabicPeriod"/>
            </a:pPr>
            <a:r>
              <a:rPr lang="en-US" sz="2400" dirty="0"/>
              <a:t>I work continuously to develop an understanding of the personal and institutional experiences of the person or people with whom I am aligning myself.</a:t>
            </a:r>
          </a:p>
          <a:p>
            <a:pPr marL="457200" indent="-457200">
              <a:buFont typeface="+mj-lt"/>
              <a:buAutoNum type="arabicPeriod"/>
            </a:pPr>
            <a:r>
              <a:rPr lang="en-US" sz="2400" dirty="0"/>
              <a:t>I support the leadership of people of color. I do this consistently, but not uncritically</a:t>
            </a:r>
          </a:p>
        </p:txBody>
      </p:sp>
      <p:sp>
        <p:nvSpPr>
          <p:cNvPr id="5" name="Footer Placeholder 4">
            <a:extLst>
              <a:ext uri="{FF2B5EF4-FFF2-40B4-BE49-F238E27FC236}">
                <a16:creationId xmlns:a16="http://schemas.microsoft.com/office/drawing/2014/main" id="{DA489665-B080-EA91-3305-E0777BB5F270}"/>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2316056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C0FA-4DB0-1091-0DE4-FEFC12C575F5}"/>
              </a:ext>
            </a:extLst>
          </p:cNvPr>
          <p:cNvSpPr>
            <a:spLocks noGrp="1"/>
          </p:cNvSpPr>
          <p:nvPr>
            <p:ph type="title"/>
          </p:nvPr>
        </p:nvSpPr>
        <p:spPr/>
        <p:txBody>
          <a:bodyPr>
            <a:normAutofit fontScale="90000"/>
          </a:bodyPr>
          <a:lstStyle/>
          <a:p>
            <a:r>
              <a:rPr lang="en-US" b="1" dirty="0"/>
              <a:t>“Effective Ally”</a:t>
            </a:r>
            <a:br>
              <a:rPr lang="en-US" b="1" dirty="0"/>
            </a:br>
            <a:r>
              <a:rPr lang="en-US" b="1" dirty="0"/>
              <a:t>3 Sample Characteristics – Being Conscious</a:t>
            </a:r>
            <a:endParaRPr lang="en-US" dirty="0"/>
          </a:p>
        </p:txBody>
      </p:sp>
      <p:sp>
        <p:nvSpPr>
          <p:cNvPr id="3" name="Content Placeholder 2">
            <a:extLst>
              <a:ext uri="{FF2B5EF4-FFF2-40B4-BE49-F238E27FC236}">
                <a16:creationId xmlns:a16="http://schemas.microsoft.com/office/drawing/2014/main" id="{6EBAD84B-0D2B-DA60-9393-AC528D94D052}"/>
              </a:ext>
            </a:extLst>
          </p:cNvPr>
          <p:cNvSpPr>
            <a:spLocks noGrp="1"/>
          </p:cNvSpPr>
          <p:nvPr>
            <p:ph idx="1"/>
          </p:nvPr>
        </p:nvSpPr>
        <p:spPr/>
        <p:txBody>
          <a:bodyPr/>
          <a:lstStyle/>
          <a:p>
            <a:pPr marL="457200" indent="-457200">
              <a:buFont typeface="+mj-lt"/>
              <a:buAutoNum type="arabicPeriod"/>
            </a:pPr>
            <a:r>
              <a:rPr lang="en-US" sz="2800" dirty="0"/>
              <a:t>I am clear about why I am being an ally</a:t>
            </a:r>
          </a:p>
          <a:p>
            <a:pPr marL="457200" indent="-457200">
              <a:buFont typeface="+mj-lt"/>
              <a:buAutoNum type="arabicPeriod"/>
            </a:pPr>
            <a:r>
              <a:rPr lang="en-US" sz="2800" dirty="0"/>
              <a:t>I am aware of my implicit biases</a:t>
            </a:r>
          </a:p>
          <a:p>
            <a:pPr marL="457200" indent="-457200">
              <a:buFont typeface="+mj-lt"/>
              <a:buAutoNum type="arabicPeriod"/>
            </a:pPr>
            <a:r>
              <a:rPr lang="en-US" sz="2800" dirty="0"/>
              <a:t>I do the inner work to figure out a way to acknowledge how I participate in oppressive systems. I am conscious of White advantage</a:t>
            </a:r>
          </a:p>
          <a:p>
            <a:endParaRPr lang="en-US" dirty="0"/>
          </a:p>
        </p:txBody>
      </p:sp>
      <p:sp>
        <p:nvSpPr>
          <p:cNvPr id="5" name="Footer Placeholder 4">
            <a:extLst>
              <a:ext uri="{FF2B5EF4-FFF2-40B4-BE49-F238E27FC236}">
                <a16:creationId xmlns:a16="http://schemas.microsoft.com/office/drawing/2014/main" id="{C7FA5D0E-8B5B-FCEE-92D4-D7CE364ABAB3}"/>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349883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ECDB-FEED-8DD0-BBD3-AE557B055CA6}"/>
              </a:ext>
            </a:extLst>
          </p:cNvPr>
          <p:cNvSpPr>
            <a:spLocks noGrp="1"/>
          </p:cNvSpPr>
          <p:nvPr>
            <p:ph type="title"/>
          </p:nvPr>
        </p:nvSpPr>
        <p:spPr/>
        <p:txBody>
          <a:bodyPr/>
          <a:lstStyle/>
          <a:p>
            <a:r>
              <a:rPr lang="en-US" dirty="0"/>
              <a:t>Self-Mastery</a:t>
            </a:r>
          </a:p>
        </p:txBody>
      </p:sp>
      <p:sp>
        <p:nvSpPr>
          <p:cNvPr id="3" name="Content Placeholder 2">
            <a:extLst>
              <a:ext uri="{FF2B5EF4-FFF2-40B4-BE49-F238E27FC236}">
                <a16:creationId xmlns:a16="http://schemas.microsoft.com/office/drawing/2014/main" id="{B7D32AE7-6BE2-0CC5-56F9-E69062D5B460}"/>
              </a:ext>
            </a:extLst>
          </p:cNvPr>
          <p:cNvSpPr>
            <a:spLocks noGrp="1"/>
          </p:cNvSpPr>
          <p:nvPr>
            <p:ph idx="1"/>
          </p:nvPr>
        </p:nvSpPr>
        <p:spPr/>
        <p:txBody>
          <a:bodyPr>
            <a:normAutofit/>
          </a:bodyPr>
          <a:lstStyle/>
          <a:p>
            <a:pPr marL="0" indent="0" algn="ctr">
              <a:buNone/>
            </a:pPr>
            <a:r>
              <a:rPr lang="en-US" sz="3200" b="1" i="1" dirty="0"/>
              <a:t>“One can have no smaller or greater mastery than mastery of oneself.” </a:t>
            </a:r>
          </a:p>
          <a:p>
            <a:pPr marL="0" indent="0" algn="ctr">
              <a:buNone/>
            </a:pPr>
            <a:r>
              <a:rPr lang="en-US" sz="3200" b="1" dirty="0"/>
              <a:t>Leonardo da Vinci</a:t>
            </a:r>
          </a:p>
        </p:txBody>
      </p:sp>
      <p:sp>
        <p:nvSpPr>
          <p:cNvPr id="5" name="Footer Placeholder 4">
            <a:extLst>
              <a:ext uri="{FF2B5EF4-FFF2-40B4-BE49-F238E27FC236}">
                <a16:creationId xmlns:a16="http://schemas.microsoft.com/office/drawing/2014/main" id="{59A610BC-0840-EC05-F160-55F0B35F6D65}"/>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3109783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6915-BC73-0198-2DCF-BD6D40FE7B80}"/>
              </a:ext>
            </a:extLst>
          </p:cNvPr>
          <p:cNvSpPr>
            <a:spLocks noGrp="1"/>
          </p:cNvSpPr>
          <p:nvPr>
            <p:ph type="title"/>
          </p:nvPr>
        </p:nvSpPr>
        <p:spPr/>
        <p:txBody>
          <a:bodyPr>
            <a:normAutofit fontScale="90000"/>
          </a:bodyPr>
          <a:lstStyle/>
          <a:p>
            <a:r>
              <a:rPr lang="en-US" b="1" dirty="0"/>
              <a:t>“Effective Ally”</a:t>
            </a:r>
            <a:br>
              <a:rPr lang="en-US" b="1" dirty="0"/>
            </a:br>
            <a:r>
              <a:rPr lang="en-US" b="1" dirty="0"/>
              <a:t>3 Sample Characteristics – Being Accountable</a:t>
            </a:r>
          </a:p>
        </p:txBody>
      </p:sp>
      <p:sp>
        <p:nvSpPr>
          <p:cNvPr id="3" name="Content Placeholder 2">
            <a:extLst>
              <a:ext uri="{FF2B5EF4-FFF2-40B4-BE49-F238E27FC236}">
                <a16:creationId xmlns:a16="http://schemas.microsoft.com/office/drawing/2014/main" id="{9399E72F-1901-E2FC-E3A2-684BF6E705E0}"/>
              </a:ext>
            </a:extLst>
          </p:cNvPr>
          <p:cNvSpPr>
            <a:spLocks noGrp="1"/>
          </p:cNvSpPr>
          <p:nvPr>
            <p:ph idx="1"/>
          </p:nvPr>
        </p:nvSpPr>
        <p:spPr/>
        <p:txBody>
          <a:bodyPr>
            <a:normAutofit/>
          </a:bodyPr>
          <a:lstStyle/>
          <a:p>
            <a:pPr marL="342900" indent="-342900">
              <a:buFont typeface="+mj-lt"/>
              <a:buAutoNum type="arabicPeriod"/>
            </a:pPr>
            <a:r>
              <a:rPr lang="en-US" sz="2400" dirty="0"/>
              <a:t>I avoid retreating into privilege when I’m tired, overwhelmed, or don’t want to engage.</a:t>
            </a:r>
          </a:p>
          <a:p>
            <a:pPr marL="342900" indent="-342900">
              <a:buFont typeface="+mj-lt"/>
              <a:buAutoNum type="arabicPeriod"/>
            </a:pPr>
            <a:r>
              <a:rPr lang="en-US" sz="2400" dirty="0"/>
              <a:t>I am open to feedback and accept others’ input as an opportunity to grow, become mor effective and have a greater impact.</a:t>
            </a:r>
          </a:p>
          <a:p>
            <a:pPr marL="342900" indent="-342900">
              <a:buFont typeface="+mj-lt"/>
              <a:buAutoNum type="arabicPeriod"/>
            </a:pPr>
            <a:r>
              <a:rPr lang="en-US" sz="2400" dirty="0"/>
              <a:t>I do not expect others to teach me – I take responsibility for finding the resources to develop my awareness, understanding and competence.</a:t>
            </a:r>
          </a:p>
        </p:txBody>
      </p:sp>
      <p:sp>
        <p:nvSpPr>
          <p:cNvPr id="5" name="Footer Placeholder 4">
            <a:extLst>
              <a:ext uri="{FF2B5EF4-FFF2-40B4-BE49-F238E27FC236}">
                <a16:creationId xmlns:a16="http://schemas.microsoft.com/office/drawing/2014/main" id="{5A5C6F3E-334A-377B-69ED-2858BC31773C}"/>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2232366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2699-4CA5-90DB-A0C3-C84BD0CA0D28}"/>
              </a:ext>
            </a:extLst>
          </p:cNvPr>
          <p:cNvSpPr>
            <a:spLocks noGrp="1"/>
          </p:cNvSpPr>
          <p:nvPr>
            <p:ph type="title"/>
          </p:nvPr>
        </p:nvSpPr>
        <p:spPr/>
        <p:txBody>
          <a:bodyPr/>
          <a:lstStyle/>
          <a:p>
            <a:r>
              <a:rPr lang="en-US" b="1" dirty="0"/>
              <a:t>It’s About Results</a:t>
            </a:r>
          </a:p>
        </p:txBody>
      </p:sp>
      <p:sp>
        <p:nvSpPr>
          <p:cNvPr id="3" name="Content Placeholder 2">
            <a:extLst>
              <a:ext uri="{FF2B5EF4-FFF2-40B4-BE49-F238E27FC236}">
                <a16:creationId xmlns:a16="http://schemas.microsoft.com/office/drawing/2014/main" id="{809ED273-8C54-EA60-3460-52A99C081FFC}"/>
              </a:ext>
            </a:extLst>
          </p:cNvPr>
          <p:cNvSpPr>
            <a:spLocks noGrp="1"/>
          </p:cNvSpPr>
          <p:nvPr>
            <p:ph idx="1"/>
          </p:nvPr>
        </p:nvSpPr>
        <p:spPr/>
        <p:txBody>
          <a:bodyPr>
            <a:normAutofit/>
          </a:bodyPr>
          <a:lstStyle/>
          <a:p>
            <a:pPr marL="0" indent="0" algn="ctr">
              <a:buNone/>
            </a:pPr>
            <a:r>
              <a:rPr lang="en-US" sz="3200" b="1" i="1" dirty="0"/>
              <a:t>“Accountability is the glue that bonds commitment to results.” </a:t>
            </a:r>
            <a:r>
              <a:rPr lang="en-US" sz="3200" b="1" dirty="0"/>
              <a:t>Will Craig</a:t>
            </a:r>
          </a:p>
        </p:txBody>
      </p:sp>
      <p:sp>
        <p:nvSpPr>
          <p:cNvPr id="5" name="Footer Placeholder 4">
            <a:extLst>
              <a:ext uri="{FF2B5EF4-FFF2-40B4-BE49-F238E27FC236}">
                <a16:creationId xmlns:a16="http://schemas.microsoft.com/office/drawing/2014/main" id="{535F9666-43E9-3DF9-83FB-1AA979EE19CD}"/>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3598709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5994-BC10-CB9D-0B89-A708D251D1E3}"/>
              </a:ext>
            </a:extLst>
          </p:cNvPr>
          <p:cNvSpPr>
            <a:spLocks noGrp="1"/>
          </p:cNvSpPr>
          <p:nvPr>
            <p:ph type="title"/>
          </p:nvPr>
        </p:nvSpPr>
        <p:spPr/>
        <p:txBody>
          <a:bodyPr>
            <a:normAutofit fontScale="90000"/>
          </a:bodyPr>
          <a:lstStyle/>
          <a:p>
            <a:r>
              <a:rPr lang="en-US" b="1" dirty="0"/>
              <a:t>“Effective Ally”</a:t>
            </a:r>
            <a:br>
              <a:rPr lang="en-US" b="1" dirty="0"/>
            </a:br>
            <a:r>
              <a:rPr lang="en-US" b="1" dirty="0"/>
              <a:t>3 Sample Characteristics – Engaging Others</a:t>
            </a:r>
            <a:endParaRPr lang="en-US" dirty="0"/>
          </a:p>
        </p:txBody>
      </p:sp>
      <p:sp>
        <p:nvSpPr>
          <p:cNvPr id="3" name="Content Placeholder 2">
            <a:extLst>
              <a:ext uri="{FF2B5EF4-FFF2-40B4-BE49-F238E27FC236}">
                <a16:creationId xmlns:a16="http://schemas.microsoft.com/office/drawing/2014/main" id="{A62C8A55-401C-96C8-460E-138EC7BB3B05}"/>
              </a:ext>
            </a:extLst>
          </p:cNvPr>
          <p:cNvSpPr>
            <a:spLocks noGrp="1"/>
          </p:cNvSpPr>
          <p:nvPr>
            <p:ph idx="1"/>
          </p:nvPr>
        </p:nvSpPr>
        <p:spPr/>
        <p:txBody>
          <a:bodyPr>
            <a:normAutofit/>
          </a:bodyPr>
          <a:lstStyle/>
          <a:p>
            <a:pPr marL="342900" indent="-342900">
              <a:buFont typeface="+mj-lt"/>
              <a:buAutoNum type="arabicPeriod"/>
            </a:pPr>
            <a:r>
              <a:rPr lang="en-US" sz="2800" dirty="0"/>
              <a:t>I think creatively about how to bring in more people of my identity</a:t>
            </a:r>
          </a:p>
          <a:p>
            <a:pPr marL="342900" indent="-342900">
              <a:buFont typeface="+mj-lt"/>
              <a:buAutoNum type="arabicPeriod"/>
            </a:pPr>
            <a:r>
              <a:rPr lang="en-US" sz="2800" dirty="0"/>
              <a:t>I establish trusting relationships with those who can influence change</a:t>
            </a:r>
          </a:p>
          <a:p>
            <a:pPr marL="342900" indent="-342900">
              <a:buFont typeface="+mj-lt"/>
              <a:buAutoNum type="arabicPeriod"/>
            </a:pPr>
            <a:r>
              <a:rPr lang="en-US" sz="2800" dirty="0"/>
              <a:t>I lean on other allies – I don’t do it alone.</a:t>
            </a:r>
          </a:p>
        </p:txBody>
      </p:sp>
      <p:sp>
        <p:nvSpPr>
          <p:cNvPr id="5" name="Footer Placeholder 4">
            <a:extLst>
              <a:ext uri="{FF2B5EF4-FFF2-40B4-BE49-F238E27FC236}">
                <a16:creationId xmlns:a16="http://schemas.microsoft.com/office/drawing/2014/main" id="{979DE37F-C0CB-CCA1-DD20-F9A55D4962AA}"/>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138910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B858-71F1-5CB1-886A-72914BBBACE9}"/>
              </a:ext>
            </a:extLst>
          </p:cNvPr>
          <p:cNvSpPr>
            <a:spLocks noGrp="1"/>
          </p:cNvSpPr>
          <p:nvPr>
            <p:ph type="title"/>
          </p:nvPr>
        </p:nvSpPr>
        <p:spPr/>
        <p:txBody>
          <a:bodyPr/>
          <a:lstStyle/>
          <a:p>
            <a:r>
              <a:rPr lang="en-US" b="1" dirty="0"/>
              <a:t>True Allies Don’t Play Small</a:t>
            </a:r>
          </a:p>
        </p:txBody>
      </p:sp>
      <p:sp>
        <p:nvSpPr>
          <p:cNvPr id="3" name="Content Placeholder 2">
            <a:extLst>
              <a:ext uri="{FF2B5EF4-FFF2-40B4-BE49-F238E27FC236}">
                <a16:creationId xmlns:a16="http://schemas.microsoft.com/office/drawing/2014/main" id="{C505F545-3BB8-86C6-C65F-5420BE03B9A3}"/>
              </a:ext>
            </a:extLst>
          </p:cNvPr>
          <p:cNvSpPr>
            <a:spLocks noGrp="1"/>
          </p:cNvSpPr>
          <p:nvPr>
            <p:ph idx="1"/>
          </p:nvPr>
        </p:nvSpPr>
        <p:spPr/>
        <p:txBody>
          <a:bodyPr>
            <a:normAutofit/>
          </a:bodyPr>
          <a:lstStyle/>
          <a:p>
            <a:pPr marL="0" indent="0" algn="ctr">
              <a:buNone/>
            </a:pPr>
            <a:r>
              <a:rPr lang="en-US" sz="3200" b="1" i="1" dirty="0"/>
              <a:t>“The greatest danger for most of us is not that our aim is too high, and we miss it, but that it is too low, and we reach it.” </a:t>
            </a:r>
          </a:p>
          <a:p>
            <a:pPr marL="0" indent="0" algn="ctr">
              <a:buNone/>
            </a:pPr>
            <a:r>
              <a:rPr lang="en-US" sz="3200" b="1" dirty="0"/>
              <a:t>Michelangelo</a:t>
            </a:r>
          </a:p>
        </p:txBody>
      </p:sp>
      <p:sp>
        <p:nvSpPr>
          <p:cNvPr id="5" name="Footer Placeholder 4">
            <a:extLst>
              <a:ext uri="{FF2B5EF4-FFF2-40B4-BE49-F238E27FC236}">
                <a16:creationId xmlns:a16="http://schemas.microsoft.com/office/drawing/2014/main" id="{1ECD67D7-470B-8F5A-0AA9-17A61F6F49F8}"/>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126199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A0BF-6AD3-1D4A-9A09-19CD2D153964}"/>
              </a:ext>
            </a:extLst>
          </p:cNvPr>
          <p:cNvSpPr>
            <a:spLocks noGrp="1"/>
          </p:cNvSpPr>
          <p:nvPr>
            <p:ph type="title"/>
          </p:nvPr>
        </p:nvSpPr>
        <p:spPr/>
        <p:txBody>
          <a:bodyPr/>
          <a:lstStyle/>
          <a:p>
            <a:r>
              <a:rPr lang="en-US" b="1" dirty="0"/>
              <a:t>A Definition</a:t>
            </a:r>
          </a:p>
        </p:txBody>
      </p:sp>
      <p:sp>
        <p:nvSpPr>
          <p:cNvPr id="3" name="Content Placeholder 2">
            <a:extLst>
              <a:ext uri="{FF2B5EF4-FFF2-40B4-BE49-F238E27FC236}">
                <a16:creationId xmlns:a16="http://schemas.microsoft.com/office/drawing/2014/main" id="{1FB56BF8-9FBE-9346-59AA-BF457666ABBA}"/>
              </a:ext>
            </a:extLst>
          </p:cNvPr>
          <p:cNvSpPr>
            <a:spLocks noGrp="1"/>
          </p:cNvSpPr>
          <p:nvPr>
            <p:ph idx="1"/>
          </p:nvPr>
        </p:nvSpPr>
        <p:spPr/>
        <p:txBody>
          <a:bodyPr/>
          <a:lstStyle/>
          <a:p>
            <a:pPr marL="0" indent="0" algn="ctr">
              <a:buNone/>
            </a:pPr>
            <a:r>
              <a:rPr lang="en-US" sz="2400" b="1" i="1" dirty="0"/>
              <a:t>”When a person of privilege works in solidarity and partnership with a marginalized group of people to help take down the systems that challenge that group's basic rights, equal access, and ability to thrive in our society." • Rather than an identity, allyship is a practice that needs ongoing work and focus.”</a:t>
            </a:r>
            <a:endParaRPr lang="en-US" sz="2400" dirty="0"/>
          </a:p>
          <a:p>
            <a:pPr marL="0" indent="0" algn="ctr">
              <a:buNone/>
            </a:pPr>
            <a:r>
              <a:rPr lang="en-US" dirty="0"/>
              <a:t>Nicole </a:t>
            </a:r>
            <a:r>
              <a:rPr lang="en-US" dirty="0" err="1"/>
              <a:t>Asong</a:t>
            </a:r>
            <a:r>
              <a:rPr lang="en-US" dirty="0"/>
              <a:t> </a:t>
            </a:r>
            <a:r>
              <a:rPr lang="en-US" dirty="0" err="1"/>
              <a:t>Nfonoyim</a:t>
            </a:r>
            <a:r>
              <a:rPr lang="en-US" dirty="0"/>
              <a:t>-Hara</a:t>
            </a:r>
          </a:p>
          <a:p>
            <a:pPr marL="0" indent="0" algn="ctr">
              <a:buNone/>
            </a:pPr>
            <a:r>
              <a:rPr lang="en-US" dirty="0"/>
              <a:t>Director of the Diversity Programs at Mayo Clinic</a:t>
            </a:r>
          </a:p>
        </p:txBody>
      </p:sp>
      <p:sp>
        <p:nvSpPr>
          <p:cNvPr id="5" name="Footer Placeholder 4">
            <a:extLst>
              <a:ext uri="{FF2B5EF4-FFF2-40B4-BE49-F238E27FC236}">
                <a16:creationId xmlns:a16="http://schemas.microsoft.com/office/drawing/2014/main" id="{7F3DFDF2-831B-4E64-E574-4B5E03A79CD3}"/>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218706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7B8F-D230-E188-26DA-209BC1C11F61}"/>
              </a:ext>
            </a:extLst>
          </p:cNvPr>
          <p:cNvSpPr>
            <a:spLocks noGrp="1"/>
          </p:cNvSpPr>
          <p:nvPr>
            <p:ph type="title"/>
          </p:nvPr>
        </p:nvSpPr>
        <p:spPr/>
        <p:txBody>
          <a:bodyPr/>
          <a:lstStyle/>
          <a:p>
            <a:r>
              <a:rPr lang="en-US" b="1" dirty="0"/>
              <a:t>Another Definition</a:t>
            </a:r>
          </a:p>
        </p:txBody>
      </p:sp>
      <p:sp>
        <p:nvSpPr>
          <p:cNvPr id="3" name="Content Placeholder 2">
            <a:extLst>
              <a:ext uri="{FF2B5EF4-FFF2-40B4-BE49-F238E27FC236}">
                <a16:creationId xmlns:a16="http://schemas.microsoft.com/office/drawing/2014/main" id="{9E066427-5632-9B71-9D3A-21F5683FF7B2}"/>
              </a:ext>
            </a:extLst>
          </p:cNvPr>
          <p:cNvSpPr>
            <a:spLocks noGrp="1"/>
          </p:cNvSpPr>
          <p:nvPr>
            <p:ph idx="1"/>
          </p:nvPr>
        </p:nvSpPr>
        <p:spPr/>
        <p:txBody>
          <a:bodyPr>
            <a:normAutofit/>
          </a:bodyPr>
          <a:lstStyle/>
          <a:p>
            <a:pPr marL="0" indent="0" algn="ctr">
              <a:buNone/>
            </a:pPr>
            <a:r>
              <a:rPr lang="en-US" sz="2400" b="1" i="1" dirty="0"/>
              <a:t>"Allyship is a proactive, ongoing, and incredibly difficult practice of unlearning and re-evaluating, in which a person of privilege works in solidarity and partnership with a marginalized group of people to help take down the systems that challenge that group's basic rights, equal access, and ability to thrive in our society.”</a:t>
            </a:r>
          </a:p>
          <a:p>
            <a:pPr marL="0" indent="0" algn="ctr">
              <a:buNone/>
            </a:pPr>
            <a:r>
              <a:rPr lang="en-US" sz="2400" b="1" dirty="0"/>
              <a:t>The Rochester Racial Justice Toolkit</a:t>
            </a:r>
          </a:p>
        </p:txBody>
      </p:sp>
      <p:sp>
        <p:nvSpPr>
          <p:cNvPr id="5" name="Footer Placeholder 4">
            <a:extLst>
              <a:ext uri="{FF2B5EF4-FFF2-40B4-BE49-F238E27FC236}">
                <a16:creationId xmlns:a16="http://schemas.microsoft.com/office/drawing/2014/main" id="{630B53BB-C31D-1C04-EBE3-6302F3A452E6}"/>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156124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DA8D-E80C-2223-D26D-6284331094F0}"/>
              </a:ext>
            </a:extLst>
          </p:cNvPr>
          <p:cNvSpPr>
            <a:spLocks noGrp="1"/>
          </p:cNvSpPr>
          <p:nvPr>
            <p:ph type="title"/>
          </p:nvPr>
        </p:nvSpPr>
        <p:spPr/>
        <p:txBody>
          <a:bodyPr/>
          <a:lstStyle/>
          <a:p>
            <a:r>
              <a:rPr lang="en-US" b="1" dirty="0"/>
              <a:t>More Definition</a:t>
            </a:r>
          </a:p>
        </p:txBody>
      </p:sp>
      <p:sp>
        <p:nvSpPr>
          <p:cNvPr id="3" name="Content Placeholder 2">
            <a:extLst>
              <a:ext uri="{FF2B5EF4-FFF2-40B4-BE49-F238E27FC236}">
                <a16:creationId xmlns:a16="http://schemas.microsoft.com/office/drawing/2014/main" id="{7B64981F-A123-F0DB-F8D5-CD0CCA07AA41}"/>
              </a:ext>
            </a:extLst>
          </p:cNvPr>
          <p:cNvSpPr>
            <a:spLocks noGrp="1"/>
          </p:cNvSpPr>
          <p:nvPr>
            <p:ph idx="1"/>
          </p:nvPr>
        </p:nvSpPr>
        <p:spPr>
          <a:xfrm>
            <a:off x="5118447" y="457200"/>
            <a:ext cx="6281873" cy="5594608"/>
          </a:xfrm>
        </p:spPr>
        <p:txBody>
          <a:bodyPr>
            <a:normAutofit lnSpcReduction="10000"/>
          </a:bodyPr>
          <a:lstStyle/>
          <a:p>
            <a:r>
              <a:rPr lang="en-US" sz="2400" dirty="0"/>
              <a:t>Rather than an identity, allyship is a practice that needs ongoing work and focus.</a:t>
            </a:r>
          </a:p>
          <a:p>
            <a:r>
              <a:rPr lang="en-US" sz="2400" dirty="0"/>
              <a:t>A relationship that is committed to focused, powerful, sustained action. That action can be focused on racism as it exists for individuals, in interpersonal relationships, in organizations or in communities of any scale. </a:t>
            </a:r>
          </a:p>
          <a:p>
            <a:r>
              <a:rPr lang="en-US" sz="2400" dirty="0"/>
              <a:t>Being an ally requires courage, commitment, perseverance, and resilience</a:t>
            </a:r>
          </a:p>
          <a:p>
            <a:endParaRPr lang="en-US" dirty="0"/>
          </a:p>
        </p:txBody>
      </p:sp>
      <p:sp>
        <p:nvSpPr>
          <p:cNvPr id="5" name="Footer Placeholder 4">
            <a:extLst>
              <a:ext uri="{FF2B5EF4-FFF2-40B4-BE49-F238E27FC236}">
                <a16:creationId xmlns:a16="http://schemas.microsoft.com/office/drawing/2014/main" id="{19E3DA2C-283F-9B93-658F-3F10227A3653}"/>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93181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0DC5-4C1C-195E-6F9E-EB877D65A90E}"/>
              </a:ext>
            </a:extLst>
          </p:cNvPr>
          <p:cNvSpPr>
            <a:spLocks noGrp="1"/>
          </p:cNvSpPr>
          <p:nvPr>
            <p:ph type="title"/>
          </p:nvPr>
        </p:nvSpPr>
        <p:spPr/>
        <p:txBody>
          <a:bodyPr/>
          <a:lstStyle/>
          <a:p>
            <a:r>
              <a:rPr lang="en-US" b="1" dirty="0"/>
              <a:t>An Anti-Racist Acts</a:t>
            </a:r>
          </a:p>
        </p:txBody>
      </p:sp>
      <p:pic>
        <p:nvPicPr>
          <p:cNvPr id="5" name="Content Placeholder 4" descr="A picture containing text, screenshot, graphics, font&#10;&#10;Description automatically generated">
            <a:extLst>
              <a:ext uri="{FF2B5EF4-FFF2-40B4-BE49-F238E27FC236}">
                <a16:creationId xmlns:a16="http://schemas.microsoft.com/office/drawing/2014/main" id="{B26F9E9A-3F6F-D960-602A-92489C5A9BFA}"/>
              </a:ext>
            </a:extLst>
          </p:cNvPr>
          <p:cNvPicPr>
            <a:picLocks noGrp="1" noChangeAspect="1"/>
          </p:cNvPicPr>
          <p:nvPr>
            <p:ph idx="1"/>
          </p:nvPr>
        </p:nvPicPr>
        <p:blipFill>
          <a:blip r:embed="rId2"/>
          <a:stretch>
            <a:fillRect/>
          </a:stretch>
        </p:blipFill>
        <p:spPr>
          <a:xfrm>
            <a:off x="5642947" y="803275"/>
            <a:ext cx="5232043" cy="5248275"/>
          </a:xfrm>
        </p:spPr>
      </p:pic>
      <p:sp>
        <p:nvSpPr>
          <p:cNvPr id="4" name="Footer Placeholder 3">
            <a:extLst>
              <a:ext uri="{FF2B5EF4-FFF2-40B4-BE49-F238E27FC236}">
                <a16:creationId xmlns:a16="http://schemas.microsoft.com/office/drawing/2014/main" id="{8B5E069C-9F54-A5D8-6FD4-8BDDCF7ADEF4}"/>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836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36E-E127-5F8C-F078-2577408E052C}"/>
              </a:ext>
            </a:extLst>
          </p:cNvPr>
          <p:cNvSpPr>
            <a:spLocks noGrp="1"/>
          </p:cNvSpPr>
          <p:nvPr>
            <p:ph type="title"/>
          </p:nvPr>
        </p:nvSpPr>
        <p:spPr/>
        <p:txBody>
          <a:bodyPr/>
          <a:lstStyle/>
          <a:p>
            <a:r>
              <a:rPr lang="en-US" b="1" dirty="0"/>
              <a:t>The Two Central Pitfalls</a:t>
            </a:r>
          </a:p>
        </p:txBody>
      </p:sp>
      <p:sp>
        <p:nvSpPr>
          <p:cNvPr id="3" name="Content Placeholder 2">
            <a:extLst>
              <a:ext uri="{FF2B5EF4-FFF2-40B4-BE49-F238E27FC236}">
                <a16:creationId xmlns:a16="http://schemas.microsoft.com/office/drawing/2014/main" id="{21B9EF1C-1174-C8D7-3D2F-1E4B46160ED0}"/>
              </a:ext>
            </a:extLst>
          </p:cNvPr>
          <p:cNvSpPr>
            <a:spLocks noGrp="1"/>
          </p:cNvSpPr>
          <p:nvPr>
            <p:ph idx="1"/>
          </p:nvPr>
        </p:nvSpPr>
        <p:spPr/>
        <p:txBody>
          <a:bodyPr>
            <a:normAutofit lnSpcReduction="10000"/>
          </a:bodyPr>
          <a:lstStyle/>
          <a:p>
            <a:pPr marL="0" indent="0">
              <a:buNone/>
            </a:pPr>
            <a:r>
              <a:rPr lang="en-US" sz="2800" b="1" dirty="0"/>
              <a:t>#1 Playing small – “I’m just a…”</a:t>
            </a:r>
          </a:p>
          <a:p>
            <a:pPr marL="0" indent="0">
              <a:buNone/>
            </a:pPr>
            <a:r>
              <a:rPr lang="en-US" sz="2800" b="1" dirty="0"/>
              <a:t>Being a “sidekick” – brings little to the game and gives White people a way out of fully committing</a:t>
            </a:r>
          </a:p>
          <a:p>
            <a:pPr marL="0" indent="0">
              <a:buNone/>
            </a:pPr>
            <a:endParaRPr lang="en-US" sz="2800" b="1" dirty="0"/>
          </a:p>
          <a:p>
            <a:pPr marL="0" indent="0">
              <a:buNone/>
            </a:pPr>
            <a:r>
              <a:rPr lang="en-US" sz="2800" b="1" dirty="0"/>
              <a:t>#2 “Being a savior” – grandiose, promotes an us/them relationship, &amp; is another way out – obscures the real ally roles</a:t>
            </a:r>
          </a:p>
          <a:p>
            <a:endParaRPr lang="en-US" dirty="0"/>
          </a:p>
        </p:txBody>
      </p:sp>
      <p:sp>
        <p:nvSpPr>
          <p:cNvPr id="5" name="Footer Placeholder 4">
            <a:extLst>
              <a:ext uri="{FF2B5EF4-FFF2-40B4-BE49-F238E27FC236}">
                <a16:creationId xmlns:a16="http://schemas.microsoft.com/office/drawing/2014/main" id="{90A43929-A696-83A5-17BA-7256A1B1C256}"/>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115873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1AE5-58EC-76CC-6785-A7E3CD13C582}"/>
              </a:ext>
            </a:extLst>
          </p:cNvPr>
          <p:cNvSpPr>
            <a:spLocks noGrp="1"/>
          </p:cNvSpPr>
          <p:nvPr>
            <p:ph type="title"/>
          </p:nvPr>
        </p:nvSpPr>
        <p:spPr/>
        <p:txBody>
          <a:bodyPr/>
          <a:lstStyle/>
          <a:p>
            <a:r>
              <a:rPr lang="en-US" b="1" dirty="0"/>
              <a:t>Power </a:t>
            </a:r>
            <a:r>
              <a:rPr lang="en-US" b="1" u="sng" dirty="0"/>
              <a:t>and</a:t>
            </a:r>
            <a:r>
              <a:rPr lang="en-US" b="1" dirty="0"/>
              <a:t> Humility</a:t>
            </a:r>
          </a:p>
        </p:txBody>
      </p:sp>
      <p:sp>
        <p:nvSpPr>
          <p:cNvPr id="3" name="Content Placeholder 2">
            <a:extLst>
              <a:ext uri="{FF2B5EF4-FFF2-40B4-BE49-F238E27FC236}">
                <a16:creationId xmlns:a16="http://schemas.microsoft.com/office/drawing/2014/main" id="{1BD4C4A3-B809-3466-7036-0B027E494888}"/>
              </a:ext>
            </a:extLst>
          </p:cNvPr>
          <p:cNvSpPr>
            <a:spLocks noGrp="1"/>
          </p:cNvSpPr>
          <p:nvPr>
            <p:ph idx="1"/>
          </p:nvPr>
        </p:nvSpPr>
        <p:spPr/>
        <p:txBody>
          <a:bodyPr/>
          <a:lstStyle/>
          <a:p>
            <a:pPr marL="0" indent="0">
              <a:buNone/>
            </a:pPr>
            <a:r>
              <a:rPr lang="en-US" sz="2800" dirty="0"/>
              <a:t>Can I say?</a:t>
            </a:r>
          </a:p>
          <a:p>
            <a:pPr marL="0" indent="0" algn="ctr">
              <a:buNone/>
            </a:pPr>
            <a:r>
              <a:rPr lang="en-US" sz="2800" i="1" dirty="0"/>
              <a:t>“I am a powerful, capable, and humble ally.  I bring qualities, experience, knowledge, and skills.  AND this is a new domain for me, and I have great deal to learn about myself, about racism, and about the experience of Black people in America. ”</a:t>
            </a:r>
          </a:p>
        </p:txBody>
      </p:sp>
      <p:sp>
        <p:nvSpPr>
          <p:cNvPr id="5" name="Footer Placeholder 4">
            <a:extLst>
              <a:ext uri="{FF2B5EF4-FFF2-40B4-BE49-F238E27FC236}">
                <a16:creationId xmlns:a16="http://schemas.microsoft.com/office/drawing/2014/main" id="{39740A85-E9A3-3058-347E-9D4E654DF00D}"/>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91155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719F-FBA4-AA9F-1257-1ECD230F2991}"/>
              </a:ext>
            </a:extLst>
          </p:cNvPr>
          <p:cNvSpPr>
            <a:spLocks noGrp="1"/>
          </p:cNvSpPr>
          <p:nvPr>
            <p:ph type="title"/>
          </p:nvPr>
        </p:nvSpPr>
        <p:spPr/>
        <p:txBody>
          <a:bodyPr/>
          <a:lstStyle/>
          <a:p>
            <a:r>
              <a:rPr lang="en-US" b="1" dirty="0"/>
              <a:t>Power &amp;  Humility - 2</a:t>
            </a:r>
          </a:p>
        </p:txBody>
      </p:sp>
      <p:sp>
        <p:nvSpPr>
          <p:cNvPr id="3" name="Content Placeholder 2">
            <a:extLst>
              <a:ext uri="{FF2B5EF4-FFF2-40B4-BE49-F238E27FC236}">
                <a16:creationId xmlns:a16="http://schemas.microsoft.com/office/drawing/2014/main" id="{DCDC4AC9-5203-A4C0-DF2E-53BE31A605F0}"/>
              </a:ext>
            </a:extLst>
          </p:cNvPr>
          <p:cNvSpPr>
            <a:spLocks noGrp="1"/>
          </p:cNvSpPr>
          <p:nvPr>
            <p:ph idx="1"/>
          </p:nvPr>
        </p:nvSpPr>
        <p:spPr/>
        <p:txBody>
          <a:bodyPr>
            <a:noAutofit/>
          </a:bodyPr>
          <a:lstStyle/>
          <a:p>
            <a:r>
              <a:rPr lang="en-US" sz="2400" b="1" dirty="0"/>
              <a:t>We can’t diminish ourselves (the “aw shucks” phenomenon) if we are to be effective allies. </a:t>
            </a:r>
          </a:p>
          <a:p>
            <a:r>
              <a:rPr lang="en-US" sz="2400" b="1" dirty="0"/>
              <a:t>But we do need to approach the challenge of countering racism and being an effective ally with humility. </a:t>
            </a:r>
          </a:p>
          <a:p>
            <a:pPr marL="0" indent="0">
              <a:buNone/>
            </a:pPr>
            <a:endParaRPr lang="en-US" sz="2400" b="1" dirty="0"/>
          </a:p>
          <a:p>
            <a:pPr marL="0" indent="0" algn="ctr">
              <a:buNone/>
            </a:pPr>
            <a:r>
              <a:rPr lang="en-US" sz="2400" b="1" i="1" dirty="0"/>
              <a:t>“Humility is not weakness, but strength under control.” </a:t>
            </a:r>
          </a:p>
          <a:p>
            <a:pPr marL="0" indent="0" algn="ctr">
              <a:buNone/>
            </a:pPr>
            <a:r>
              <a:rPr lang="en-US" sz="2400" b="1" dirty="0"/>
              <a:t>A R Bernard</a:t>
            </a:r>
          </a:p>
        </p:txBody>
      </p:sp>
      <p:sp>
        <p:nvSpPr>
          <p:cNvPr id="5" name="Footer Placeholder 4">
            <a:extLst>
              <a:ext uri="{FF2B5EF4-FFF2-40B4-BE49-F238E27FC236}">
                <a16:creationId xmlns:a16="http://schemas.microsoft.com/office/drawing/2014/main" id="{52AA5A17-789F-3DC5-9B02-C4716A245BC9}"/>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261174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1041-F28B-02AD-7124-49FF29263BB8}"/>
              </a:ext>
            </a:extLst>
          </p:cNvPr>
          <p:cNvSpPr>
            <a:spLocks noGrp="1"/>
          </p:cNvSpPr>
          <p:nvPr>
            <p:ph type="title"/>
          </p:nvPr>
        </p:nvSpPr>
        <p:spPr/>
        <p:txBody>
          <a:bodyPr/>
          <a:lstStyle/>
          <a:p>
            <a:r>
              <a:rPr lang="en-US" b="1" dirty="0"/>
              <a:t>It’s About Leading </a:t>
            </a:r>
            <a:r>
              <a:rPr lang="en-US" b="1" u="sng" dirty="0"/>
              <a:t>and</a:t>
            </a:r>
            <a:r>
              <a:rPr lang="en-US" b="1" dirty="0"/>
              <a:t> Following</a:t>
            </a:r>
          </a:p>
        </p:txBody>
      </p:sp>
      <p:sp>
        <p:nvSpPr>
          <p:cNvPr id="3" name="Content Placeholder 2">
            <a:extLst>
              <a:ext uri="{FF2B5EF4-FFF2-40B4-BE49-F238E27FC236}">
                <a16:creationId xmlns:a16="http://schemas.microsoft.com/office/drawing/2014/main" id="{7AF639ED-5363-3463-BDB1-5458C4ECEEE9}"/>
              </a:ext>
            </a:extLst>
          </p:cNvPr>
          <p:cNvSpPr>
            <a:spLocks noGrp="1"/>
          </p:cNvSpPr>
          <p:nvPr>
            <p:ph idx="1"/>
          </p:nvPr>
        </p:nvSpPr>
        <p:spPr/>
        <p:txBody>
          <a:bodyPr>
            <a:noAutofit/>
          </a:bodyPr>
          <a:lstStyle/>
          <a:p>
            <a:r>
              <a:rPr lang="en-US" sz="2400" dirty="0"/>
              <a:t>“Leader” and “follower” are roles, not people</a:t>
            </a:r>
          </a:p>
          <a:p>
            <a:r>
              <a:rPr lang="en-US" sz="2400" dirty="0"/>
              <a:t>We need to “know our place”, but that’s not an either/or issue, nor is it a static one</a:t>
            </a:r>
          </a:p>
          <a:p>
            <a:r>
              <a:rPr lang="en-US" sz="2400" dirty="0"/>
              <a:t>At times we will be in a follower role &amp; at times we will be in a leader role</a:t>
            </a:r>
          </a:p>
          <a:p>
            <a:r>
              <a:rPr lang="en-US" sz="2400" dirty="0"/>
              <a:t>It can’t be any other way if we are to truly commit ourselves to countering racism</a:t>
            </a:r>
          </a:p>
          <a:p>
            <a:r>
              <a:rPr lang="en-US" sz="2400" dirty="0"/>
              <a:t>Otherwise, countering racism is just a Black issue &amp; we help sometimes </a:t>
            </a:r>
          </a:p>
        </p:txBody>
      </p:sp>
      <p:sp>
        <p:nvSpPr>
          <p:cNvPr id="5" name="Footer Placeholder 4">
            <a:extLst>
              <a:ext uri="{FF2B5EF4-FFF2-40B4-BE49-F238E27FC236}">
                <a16:creationId xmlns:a16="http://schemas.microsoft.com/office/drawing/2014/main" id="{925918A7-079C-34E4-7C82-7C9BDC1D8FCC}"/>
              </a:ext>
            </a:extLst>
          </p:cNvPr>
          <p:cNvSpPr>
            <a:spLocks noGrp="1"/>
          </p:cNvSpPr>
          <p:nvPr>
            <p:ph type="ftr" sz="quarter" idx="11"/>
          </p:nvPr>
        </p:nvSpPr>
        <p:spPr/>
        <p:txBody>
          <a:bodyPr/>
          <a:lstStyle/>
          <a:p>
            <a:r>
              <a:rPr lang="en-US"/>
              <a:t>www.counteringracism.org</a:t>
            </a:r>
            <a:endParaRPr lang="en-US" dirty="0"/>
          </a:p>
        </p:txBody>
      </p:sp>
    </p:spTree>
    <p:extLst>
      <p:ext uri="{BB962C8B-B14F-4D97-AF65-F5344CB8AC3E}">
        <p14:creationId xmlns:p14="http://schemas.microsoft.com/office/powerpoint/2010/main" val="179920671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1048</TotalTime>
  <Words>960</Words>
  <Application>Microsoft Macintosh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Calibri Light</vt:lpstr>
      <vt:lpstr>Rockwell</vt:lpstr>
      <vt:lpstr>Wingdings</vt:lpstr>
      <vt:lpstr>Atlas</vt:lpstr>
      <vt:lpstr>PowerPoint Presentation</vt:lpstr>
      <vt:lpstr>A Definition</vt:lpstr>
      <vt:lpstr>Another Definition</vt:lpstr>
      <vt:lpstr>More Definition</vt:lpstr>
      <vt:lpstr>An Anti-Racist Acts</vt:lpstr>
      <vt:lpstr>The Two Central Pitfalls</vt:lpstr>
      <vt:lpstr>Power and Humility</vt:lpstr>
      <vt:lpstr>Power &amp;  Humility - 2</vt:lpstr>
      <vt:lpstr>It’s About Leading and Following</vt:lpstr>
      <vt:lpstr>“Effective Ally” 3 Sample Basic Characteristics</vt:lpstr>
      <vt:lpstr>“Effective Ally” 3 Sample Characteristics – Focusing on Others</vt:lpstr>
      <vt:lpstr>“Effective Ally” 3 Sample Characteristics – Being Conscious</vt:lpstr>
      <vt:lpstr>Self-Mastery</vt:lpstr>
      <vt:lpstr>“Effective Ally” 3 Sample Characteristics – Being Accountable</vt:lpstr>
      <vt:lpstr>It’s About Results</vt:lpstr>
      <vt:lpstr>“Effective Ally” 3 Sample Characteristics – Engaging Others</vt:lpstr>
      <vt:lpstr>True Allies Don’t Play Small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Barnhart</dc:creator>
  <cp:lastModifiedBy>Gordon Barnhart</cp:lastModifiedBy>
  <cp:revision>15</cp:revision>
  <dcterms:created xsi:type="dcterms:W3CDTF">2023-06-18T22:42:56Z</dcterms:created>
  <dcterms:modified xsi:type="dcterms:W3CDTF">2023-06-20T18:25:47Z</dcterms:modified>
</cp:coreProperties>
</file>