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2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4C003-3BE9-814C-9D90-BEEF91A71B3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2B50-69F3-AD43-8E41-BC91EC7BA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7C85353-D299-B447-B368-1A1E7816D215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231-A878-E04F-AAF8-00A4C60B300D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3B36-F3B7-D245-B04F-969A388444B4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016A-EBD3-2543-8B30-45AE8A886DED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4A45-F052-D849-96CD-15A6F23616AA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C7CA-E2D4-A64B-85E3-995FDE15FDF4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2CAE-F0DA-7049-9303-B276B90D6CC3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9CF258E-AB3F-B448-9413-36F21BA45EF2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9DA601D-A073-6943-B310-94DC1C4064BA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AD3E-4633-664B-915C-17840513840A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9CD-A565-E144-BE03-90159DACD72A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2B97-0AD0-2B4C-83C3-62AB950C991B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E2FD-0BC0-E545-87C3-ACEADC59E89B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B114-68A2-224B-9289-7E8E95DD743B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E4B5-7F70-CF49-88C2-CD09CFD66972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4B54-9516-1746-B705-DDCCA0EBBB35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C1E1-BDF3-8E47-823F-A64668403B04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8FEB05B-CB1F-AB4B-9850-C7506DAE0A61}" type="datetime1">
              <a:rPr lang="en-US" smtClean="0"/>
              <a:t>6/20/23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www.counteringracism.org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B597-3F57-ABEF-525D-D3E3CE992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0532" y="883458"/>
            <a:ext cx="4535926" cy="315375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EBEBEB"/>
                </a:solidFill>
              </a:rPr>
              <a:t>Avoiding Mediocre</a:t>
            </a:r>
            <a:br>
              <a:rPr lang="en-US" sz="4800" b="1" dirty="0">
                <a:solidFill>
                  <a:srgbClr val="EBEBEB"/>
                </a:solidFill>
              </a:rPr>
            </a:br>
            <a:r>
              <a:rPr lang="en-US" sz="4800" b="1" dirty="0">
                <a:solidFill>
                  <a:srgbClr val="EBEBEB"/>
                </a:solidFill>
              </a:rPr>
              <a:t>DEI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CF980-241F-A17D-325D-4E0E14877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4591665"/>
            <a:ext cx="4535926" cy="162232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2 Leadership Phases &amp; </a:t>
            </a:r>
          </a:p>
          <a:p>
            <a:pPr algn="ctr"/>
            <a:r>
              <a:rPr lang="en-US" sz="2800" b="1" dirty="0"/>
              <a:t>3 Pitfalls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2D86BB-893F-471B-AD66-50E01777C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E3F80D-79C6-468A-83E4-3FEA58556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09504C1-96CE-44B4-8DF0-613CF9D1D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F299836-4C10-4395-B386-C0FA537C4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3239364C-4519-C92F-19F2-CC09D69D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12" y="2176670"/>
            <a:ext cx="5397190" cy="197348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DC53F-A386-4532-716F-75B5490F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9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4CFA-5928-F78E-DE66-0B98FC7D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4335"/>
            <a:ext cx="8761413" cy="1173891"/>
          </a:xfrm>
        </p:spPr>
        <p:txBody>
          <a:bodyPr/>
          <a:lstStyle/>
          <a:p>
            <a:pPr algn="ctr"/>
            <a:r>
              <a:rPr lang="en-US" b="1" dirty="0"/>
              <a:t>Phase II Leadership Theme &amp; </a:t>
            </a:r>
            <a:br>
              <a:rPr lang="en-US" b="1" dirty="0"/>
            </a:br>
            <a:r>
              <a:rPr lang="en-US" b="1" dirty="0"/>
              <a:t>Prime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C55-9433-61F7-8F7F-83848CB7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4" y="2603500"/>
            <a:ext cx="1038639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Work Sans" pitchFamily="2" charset="77"/>
              </a:rPr>
              <a:t>Phase II Leadership Theme</a:t>
            </a:r>
            <a:endParaRPr lang="en-US" sz="2800" dirty="0">
              <a:solidFill>
                <a:srgbClr val="FF0000"/>
              </a:solidFill>
              <a:latin typeface="Work Sans" pitchFamily="2" charset="77"/>
            </a:endParaRPr>
          </a:p>
          <a:p>
            <a:pPr marL="0" indent="0" algn="ctr">
              <a:buNone/>
            </a:pPr>
            <a:r>
              <a:rPr lang="en-US" sz="2800" b="1" i="0" dirty="0">
                <a:solidFill>
                  <a:srgbClr val="1D6480"/>
                </a:solidFill>
                <a:effectLst/>
                <a:latin typeface="Work Sans" pitchFamily="2" charset="77"/>
              </a:rPr>
              <a:t>“Hold the course and drive it home.”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1D6480"/>
              </a:solidFill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Work Sans" pitchFamily="2" charset="77"/>
              </a:rPr>
              <a:t>Phase II Leadership Prime Goal</a:t>
            </a:r>
          </a:p>
          <a:p>
            <a:pPr marL="0" indent="0" algn="ctr">
              <a:buNone/>
            </a:pPr>
            <a:r>
              <a:rPr lang="en-US" sz="2800" b="1" i="0" dirty="0">
                <a:solidFill>
                  <a:srgbClr val="1D6480"/>
                </a:solidFill>
                <a:effectLst/>
                <a:latin typeface="Work Sans" pitchFamily="2" charset="77"/>
              </a:rPr>
              <a:t>“Maintain direction and energy and continue to </a:t>
            </a:r>
          </a:p>
          <a:p>
            <a:pPr marL="0" indent="0" algn="ctr">
              <a:buNone/>
            </a:pPr>
            <a:r>
              <a:rPr lang="en-US" sz="2800" b="1" i="0" dirty="0">
                <a:solidFill>
                  <a:srgbClr val="1D6480"/>
                </a:solidFill>
                <a:effectLst/>
                <a:latin typeface="Work Sans" pitchFamily="2" charset="77"/>
              </a:rPr>
              <a:t>move the needles.”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E223-DF11-840F-13B2-673210EC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5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026D-27D1-C36D-5705-AACCE529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5678"/>
            <a:ext cx="8761413" cy="1123122"/>
          </a:xfrm>
        </p:spPr>
        <p:txBody>
          <a:bodyPr/>
          <a:lstStyle/>
          <a:p>
            <a:pPr algn="ctr"/>
            <a:r>
              <a:rPr lang="en-US" b="1" dirty="0"/>
              <a:t>Phase II Leadership – 7 Critical </a:t>
            </a:r>
            <a:br>
              <a:rPr lang="en-US" b="1" dirty="0"/>
            </a:br>
            <a:r>
              <a:rPr lang="en-US" b="1" dirty="0"/>
              <a:t>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3A5ED-16F7-1F99-2916-F6C907D2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2603500"/>
            <a:ext cx="1048578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1.  Increase the focus on day-to-day reality &amp; operations</a:t>
            </a:r>
          </a:p>
          <a:p>
            <a:pPr marL="0" indent="0">
              <a:buNone/>
            </a:pPr>
            <a:r>
              <a:rPr lang="en-US" sz="2800" b="1" dirty="0"/>
              <a:t>2.  Push responsibility further out in the leadership web</a:t>
            </a:r>
          </a:p>
          <a:p>
            <a:pPr marL="0" indent="0">
              <a:buNone/>
            </a:pPr>
            <a:r>
              <a:rPr lang="en-US" sz="2800" b="1" dirty="0"/>
              <a:t>3.  Identify the highest impact leverage points for 	leadership impact</a:t>
            </a:r>
          </a:p>
          <a:p>
            <a:pPr marL="0" indent="0">
              <a:buNone/>
            </a:pPr>
            <a:r>
              <a:rPr lang="en-US" sz="2800" b="1" dirty="0"/>
              <a:t>4.  Focus on the tougher goals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EAE8E-E437-DA1F-2922-814E5DF5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026D-27D1-C36D-5705-AACCE529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5678"/>
            <a:ext cx="8761413" cy="1123122"/>
          </a:xfrm>
        </p:spPr>
        <p:txBody>
          <a:bodyPr/>
          <a:lstStyle/>
          <a:p>
            <a:pPr algn="ctr"/>
            <a:r>
              <a:rPr lang="en-US" b="1" dirty="0"/>
              <a:t>Phase II Leadership – 7 Critical </a:t>
            </a:r>
            <a:br>
              <a:rPr lang="en-US" b="1" dirty="0"/>
            </a:br>
            <a:r>
              <a:rPr lang="en-US" b="1" dirty="0"/>
              <a:t>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3A5ED-16F7-1F99-2916-F6C907D2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2603500"/>
            <a:ext cx="1048578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5.  Focus on organization design for integration &amp; 	sustainability</a:t>
            </a:r>
          </a:p>
          <a:p>
            <a:pPr marL="0" indent="0">
              <a:buNone/>
            </a:pPr>
            <a:r>
              <a:rPr lang="en-US" sz="2800" b="1" dirty="0"/>
              <a:t>6.  Ensure that leadership roles &amp; core change strategies 	are revised to match Phase II challenges</a:t>
            </a:r>
          </a:p>
          <a:p>
            <a:pPr marL="0" indent="0">
              <a:buNone/>
            </a:pPr>
            <a:r>
              <a:rPr lang="en-US" sz="2800" b="1" dirty="0"/>
              <a:t>7.  Focus on “dynamic accountability” – track experience &amp; 	respond to maintain direction &amp; energy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EAE8E-E437-DA1F-2922-814E5DF5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6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D7C6-4AC9-CE84-F771-7C8EDA59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Phase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8B4C-2922-6E70-EA3A-1098C582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D6480"/>
                </a:solidFill>
                <a:effectLst/>
                <a:latin typeface="Work Sans" pitchFamily="2" charset="77"/>
              </a:rPr>
              <a:t>“Permanence, perseverance, and persistence in spite of all obstacles, discouragements, and impossibilities:  It is this that in all things distinguishes the strong soul from the weak.”</a:t>
            </a:r>
            <a:endParaRPr lang="en-US" sz="2800" b="0" dirty="0">
              <a:solidFill>
                <a:srgbClr val="1D6480"/>
              </a:solidFill>
              <a:effectLst/>
              <a:latin typeface="Work Sans" pitchFamily="2" charset="77"/>
            </a:endParaRPr>
          </a:p>
          <a:p>
            <a:pPr marL="0" indent="0" algn="ctr">
              <a:buNone/>
            </a:pPr>
            <a:r>
              <a:rPr lang="en-US" sz="2800" b="1" i="0" dirty="0">
                <a:solidFill>
                  <a:srgbClr val="1D6480"/>
                </a:solidFill>
                <a:effectLst/>
                <a:latin typeface="Work Sans" pitchFamily="2" charset="77"/>
              </a:rPr>
              <a:t>Thomas Carlyle</a:t>
            </a:r>
            <a:endParaRPr lang="en-US" sz="2800" b="0" i="0" dirty="0">
              <a:solidFill>
                <a:srgbClr val="1D6480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CDE98-9702-29E8-1FF4-BFFC3464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1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4B45-F58E-FFA6-5CD6-9FC078D8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3 Dangerous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64C2-08C6-84F4-350A-27BF9667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2603499"/>
            <a:ext cx="10535478" cy="3697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Work Sans" pitchFamily="2" charset="77"/>
              </a:rPr>
              <a:t>Pitfall #1 – “Game Over” 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– The C-Suite Delegates too Much</a:t>
            </a:r>
            <a:endParaRPr lang="en-US" sz="2400" b="0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Responsibility too Quickly &amp; Disengages</a:t>
            </a:r>
          </a:p>
          <a:p>
            <a:pPr marL="0" indent="0">
              <a:buNone/>
            </a:pPr>
            <a:endParaRPr lang="en-US" sz="2400" b="1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Work Sans" pitchFamily="2" charset="77"/>
              </a:rPr>
              <a:t>Pitfall #2 – The Deceptive One 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– Failure to Integrate DEI</a:t>
            </a:r>
            <a:endParaRPr lang="en-US" sz="2400" b="0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and Change Leadership Expertise – Lack of Synergy</a:t>
            </a:r>
          </a:p>
          <a:p>
            <a:pPr marL="0" indent="0">
              <a:buNone/>
            </a:pPr>
            <a:endParaRPr lang="en-US" sz="2400" b="1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  <a:latin typeface="Work Sans" pitchFamily="2" charset="77"/>
              </a:rPr>
              <a:t>Pitfall #3 – The Surprising One 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– Leadership Fails to Make the Pivot</a:t>
            </a:r>
            <a:endParaRPr lang="en-US" sz="2400" b="0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r>
              <a:rPr lang="en-US" sz="2400" b="1" i="0" dirty="0">
                <a:solidFill>
                  <a:schemeClr val="tx1"/>
                </a:solidFill>
                <a:effectLst/>
                <a:latin typeface="Work Sans" pitchFamily="2" charset="77"/>
              </a:rPr>
              <a:t>from Phase I to Phase II Leadership</a:t>
            </a:r>
            <a:endParaRPr lang="en-US" sz="2400" b="0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endParaRPr lang="en-US" b="0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endParaRPr lang="en-US" b="0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59A50-6565-5CC5-303B-1A545662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8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DA15-A943-B497-0FB4-AAB5D4DE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  <a:latin typeface="Work Sans" pitchFamily="2" charset="77"/>
              </a:rPr>
              <a:t>Pitfall #1 – “Game Over”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2882-4516-5427-85EE-9EA5BA05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6" y="2543866"/>
            <a:ext cx="10614990" cy="3946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Leadership fails to deal with the 3 natural  “guardians of the threshold” – feeling indicted; fear of the unknown &amp; potential losses; &amp; the specter of incompetence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In reaction, the C-Suite delegates too much power &amp; responsibility – to a Chief Diversity Officer, Diversity Council, etc.</a:t>
            </a:r>
          </a:p>
          <a:p>
            <a:r>
              <a:rPr lang="en-US" sz="2400" b="1" dirty="0"/>
              <a:t> No one misses the message because: </a:t>
            </a:r>
            <a:r>
              <a:rPr lang="en-US" sz="2400" b="1" i="1" dirty="0"/>
              <a:t>“When the C-Suite wiggles, everyone else gets whiplash” </a:t>
            </a:r>
          </a:p>
          <a:p>
            <a:r>
              <a:rPr lang="en-US" sz="2400" b="1" dirty="0"/>
              <a:t>The organization is then on the path to mediocrity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0A0D4-69EC-21C9-CB26-8701540A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4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AA50A-AA08-6BC7-C51B-26122651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Pitfall #1 – The Path to Mediocrity</a:t>
            </a:r>
          </a:p>
        </p:txBody>
      </p:sp>
      <p:pic>
        <p:nvPicPr>
          <p:cNvPr id="6" name="Content Placeholder 5" descr="A statue of a bearded person&#10;&#10;Description automatically generated with medium confidence">
            <a:extLst>
              <a:ext uri="{FF2B5EF4-FFF2-40B4-BE49-F238E27FC236}">
                <a16:creationId xmlns:a16="http://schemas.microsoft.com/office/drawing/2014/main" id="{6BC16116-9180-7DCA-484E-00C3ABBC8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9355" y="2705100"/>
            <a:ext cx="4196761" cy="36867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E00CD-2A8B-5FC4-0A75-DAD348F3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7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DEC9-D57F-5FB5-613E-09C595AC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Pitfall #2 – The Deceptive 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94FA-AD60-4EB5-F1FB-E4AC202A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Leadership fails to integrate DEI &amp;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change leadership expertise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/>
              <a:t>Phase I heavily weighted toward DEI expertise</a:t>
            </a:r>
          </a:p>
          <a:p>
            <a:r>
              <a:rPr lang="en-US" sz="2800" b="1" dirty="0"/>
              <a:t>Phase II heavily weighted toward change leadership expertise</a:t>
            </a:r>
          </a:p>
          <a:p>
            <a:r>
              <a:rPr lang="en-US" sz="2800" b="1" dirty="0"/>
              <a:t>Not an “either/or” issue -  </a:t>
            </a:r>
          </a:p>
          <a:p>
            <a:r>
              <a:rPr lang="en-US" sz="2800" b="1" dirty="0"/>
              <a:t>Both are critical &amp; need to be integrated – with a pivot from Phase I to Phase II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8BC49-CF95-D033-2B9D-391340B8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4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5388-3666-7226-D16F-E049B193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67" y="771072"/>
            <a:ext cx="8761413" cy="1014791"/>
          </a:xfrm>
        </p:spPr>
        <p:txBody>
          <a:bodyPr/>
          <a:lstStyle/>
          <a:p>
            <a:pPr algn="ctr"/>
            <a:r>
              <a:rPr lang="en-US" dirty="0"/>
              <a:t>DEI &amp; Change Expertise – Interdependent Like Trapeze Artists</a:t>
            </a:r>
          </a:p>
        </p:txBody>
      </p:sp>
      <p:pic>
        <p:nvPicPr>
          <p:cNvPr id="6" name="Content Placeholder 5" descr="A picture containing silhouette, black and white&#10;&#10;Description automatically generated">
            <a:extLst>
              <a:ext uri="{FF2B5EF4-FFF2-40B4-BE49-F238E27FC236}">
                <a16:creationId xmlns:a16="http://schemas.microsoft.com/office/drawing/2014/main" id="{5EE67191-8342-C684-42CF-6F3E2B615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697" y="2495965"/>
            <a:ext cx="6580875" cy="33883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CB45E-11F7-6E9D-C071-51A3AA93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9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E149-7088-8BFC-4107-D1618DEC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Pitfall #3 – The Surprising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47E5-957C-0D17-8FFE-5F444198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15554" cy="34163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Leadership fails to make the pivot from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Phase I to Phase II</a:t>
            </a:r>
          </a:p>
          <a:p>
            <a:pPr marL="0" indent="0" algn="ctr">
              <a:buNone/>
            </a:pPr>
            <a:endParaRPr lang="en-US" sz="2800" b="1" dirty="0"/>
          </a:p>
          <a:p>
            <a:r>
              <a:rPr lang="en-US" sz="2800" b="1" dirty="0"/>
              <a:t>The DEI journey naturally presents different challenges at different points in time</a:t>
            </a:r>
          </a:p>
          <a:p>
            <a:r>
              <a:rPr lang="en-US" sz="2800" b="1" dirty="0"/>
              <a:t>Phase I leadership – no matter how well done – can only take the organization so far</a:t>
            </a:r>
          </a:p>
          <a:p>
            <a:r>
              <a:rPr lang="en-US" sz="2800" b="1" dirty="0"/>
              <a:t>Phase II leadership builds on Phase I leadership – if the pivot is consciously made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DCFD0-57A3-DEF3-09C0-0192AB96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9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2366-3D99-CBFF-AFC3-57BFB07D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15617"/>
            <a:ext cx="8761413" cy="1123122"/>
          </a:xfrm>
        </p:spPr>
        <p:txBody>
          <a:bodyPr/>
          <a:lstStyle/>
          <a:p>
            <a:pPr algn="ctr"/>
            <a:r>
              <a:rPr lang="en-US" b="1" dirty="0"/>
              <a:t>Diversity, Equity, &amp; Inclusion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5790-7E3C-E939-96E3-74EE99B78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6" y="2603500"/>
            <a:ext cx="10217426" cy="3416300"/>
          </a:xfrm>
        </p:spPr>
        <p:txBody>
          <a:bodyPr>
            <a:noAutofit/>
          </a:bodyPr>
          <a:lstStyle/>
          <a:p>
            <a:r>
              <a:rPr lang="en-US" sz="2800" b="1" dirty="0"/>
              <a:t>Started out as “D” – Diversity</a:t>
            </a:r>
          </a:p>
          <a:p>
            <a:r>
              <a:rPr lang="en-US" sz="2800" b="1" dirty="0"/>
              <a:t>Experience showed that “E” &amp; “I” were necessary – Equity &amp; Inclusion</a:t>
            </a:r>
          </a:p>
          <a:p>
            <a:r>
              <a:rPr lang="en-US" sz="2800" b="1" dirty="0"/>
              <a:t>The moral case was joined by a range of  business benefits to support DEI initiatives</a:t>
            </a:r>
          </a:p>
          <a:p>
            <a:r>
              <a:rPr lang="en-US" sz="2800" b="1" dirty="0"/>
              <a:t>Developed from EEOC in the 60s to Affirmative Action in the 80s to DEI in the 2000s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58CB6-5D58-C907-D463-D12699E1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2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ABE9-5053-6A58-6CBE-9B1AA895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78477"/>
            <a:ext cx="8761413" cy="1062680"/>
          </a:xfrm>
        </p:spPr>
        <p:txBody>
          <a:bodyPr/>
          <a:lstStyle/>
          <a:p>
            <a:pPr algn="ctr"/>
            <a:r>
              <a:rPr lang="en-US" sz="2400" b="1" i="1" dirty="0"/>
              <a:t>“Act as though what you do makes a difference. It does.”</a:t>
            </a:r>
            <a:br>
              <a:rPr lang="en-US" sz="2400" b="1" i="1" dirty="0"/>
            </a:br>
            <a:r>
              <a:rPr lang="en-US" sz="2400" b="1" dirty="0"/>
              <a:t>William James</a:t>
            </a:r>
            <a:endParaRPr lang="en-US" sz="2400" b="1" i="1" dirty="0"/>
          </a:p>
        </p:txBody>
      </p:sp>
      <p:pic>
        <p:nvPicPr>
          <p:cNvPr id="6" name="Content Placeholder 5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8D55F5D-73C9-23B6-C65D-030AF4042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0905" y="3137872"/>
            <a:ext cx="2875173" cy="294165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9F0DF-12A1-5CD8-2980-8BF7C60A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2471-9DB3-7450-5A73-42607FF9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2 Phases of DEI Leadership?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C999E-532C-3CBE-DD1E-4EAC3876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2" y="2613439"/>
            <a:ext cx="10774017" cy="34163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Essential to avoid mediocrity &amp; disappointment</a:t>
            </a:r>
          </a:p>
          <a:p>
            <a:r>
              <a:rPr lang="en-US" sz="2800" dirty="0"/>
              <a:t>The “needles” will simply not move enough in Phase I</a:t>
            </a:r>
          </a:p>
          <a:p>
            <a:r>
              <a:rPr lang="en-US" sz="2800" dirty="0"/>
              <a:t>Tough to develop the business benefits in Phase I</a:t>
            </a:r>
          </a:p>
          <a:p>
            <a:r>
              <a:rPr lang="en-US" sz="2800" dirty="0"/>
              <a:t>Phase I benefits, particularly HR, are tough to sustain without Phase II</a:t>
            </a:r>
          </a:p>
          <a:p>
            <a:r>
              <a:rPr lang="en-US" sz="2800" dirty="0"/>
              <a:t>Executive &amp; DEI leadership credibility suffers without the pivot to Phase II</a:t>
            </a:r>
          </a:p>
          <a:p>
            <a:r>
              <a:rPr lang="en-US" sz="2800" dirty="0"/>
              <a:t>The points of leverage for leadership change, so leadership must pivot to Phase II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7B0D7-8D52-5AED-69F2-46B42893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0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8BE53-89BD-1A17-24BC-129FB3FC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1043975"/>
          </a:xfrm>
        </p:spPr>
        <p:txBody>
          <a:bodyPr/>
          <a:lstStyle/>
          <a:p>
            <a:pPr algn="ctr"/>
            <a:r>
              <a:rPr lang="en-US" b="1" dirty="0"/>
              <a:t>Phase I Leadership – 2 Critical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7369-347A-A2FD-65C9-22945710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2603500"/>
            <a:ext cx="10714381" cy="34163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 dirty="0"/>
              <a:t>1. </a:t>
            </a:r>
            <a:r>
              <a:rPr lang="en-US" sz="2800" b="1" dirty="0">
                <a:solidFill>
                  <a:srgbClr val="FF0000"/>
                </a:solidFill>
              </a:rPr>
              <a:t>Why engage in a DEI initiative?  </a:t>
            </a:r>
            <a:r>
              <a:rPr lang="en-US" sz="2400" b="1" dirty="0"/>
              <a:t>Combining the moral and business cases &amp; identifying the complete “return on investment” (ROI)</a:t>
            </a:r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r>
              <a:rPr lang="en-US" sz="2400" b="1" dirty="0"/>
              <a:t>2. </a:t>
            </a:r>
            <a:r>
              <a:rPr lang="en-US" sz="2800" b="1" dirty="0">
                <a:solidFill>
                  <a:srgbClr val="FF0000"/>
                </a:solidFill>
              </a:rPr>
              <a:t>How do we lead a DEI initiative?  </a:t>
            </a:r>
            <a:r>
              <a:rPr lang="en-US" sz="2400" b="1" dirty="0">
                <a:solidFill>
                  <a:schemeClr val="tx1"/>
                </a:solidFill>
              </a:rPr>
              <a:t>Leading change on individual, group/team, and systemic levels    </a:t>
            </a:r>
          </a:p>
          <a:p>
            <a:pPr marL="457200" lvl="1" indent="0">
              <a:buNone/>
            </a:pP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CB6A6-32B6-9FE4-C698-F4D03F64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2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C783-7012-8428-A49A-4AF2E161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45435"/>
            <a:ext cx="8761413" cy="1143000"/>
          </a:xfrm>
        </p:spPr>
        <p:txBody>
          <a:bodyPr/>
          <a:lstStyle/>
          <a:p>
            <a:pPr algn="ctr"/>
            <a:r>
              <a:rPr lang="en-US" b="1" dirty="0"/>
              <a:t>Phase I Leadership Theme &amp; </a:t>
            </a:r>
            <a:br>
              <a:rPr lang="en-US" b="1" dirty="0"/>
            </a:br>
            <a:r>
              <a:rPr lang="en-US" b="1" dirty="0"/>
              <a:t>Prime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5E23B-6D9E-FF51-8DF4-55759B18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3" y="2474843"/>
            <a:ext cx="10326755" cy="39557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Phase I Leadership Theme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000000"/>
                </a:solidFill>
                <a:effectLst/>
                <a:latin typeface="Work Sans" pitchFamily="2" charset="77"/>
              </a:rPr>
              <a:t>“Create the right foundation &amp; design - and launch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000000"/>
                </a:solidFill>
                <a:effectLst/>
                <a:latin typeface="Work Sans" pitchFamily="2" charset="77"/>
              </a:rPr>
              <a:t>the initiative effectively.”</a:t>
            </a:r>
            <a:endParaRPr lang="en-US" sz="2800" i="1" dirty="0">
              <a:solidFill>
                <a:srgbClr val="1D6480"/>
              </a:solidFill>
              <a:effectLst/>
              <a:latin typeface="Work Sans" pitchFamily="2" charset="77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Phase I Leadership Prime Goal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000000"/>
                </a:solidFill>
                <a:effectLst/>
                <a:latin typeface="Work Sans" pitchFamily="2" charset="77"/>
              </a:rPr>
              <a:t>“Engage people and move the needles.”</a:t>
            </a:r>
            <a:endParaRPr lang="en-US" sz="2800" b="0" i="0" dirty="0">
              <a:solidFill>
                <a:srgbClr val="1D6480"/>
              </a:solidFill>
              <a:effectLst/>
              <a:latin typeface="Work Sans" pitchFamily="2" charset="77"/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F035B-E0E6-1C8A-EBEC-0495A037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6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309-0610-567E-B578-6F4303C0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1040296"/>
          </a:xfrm>
        </p:spPr>
        <p:txBody>
          <a:bodyPr/>
          <a:lstStyle/>
          <a:p>
            <a:pPr algn="ctr"/>
            <a:r>
              <a:rPr lang="en-US" b="1" dirty="0"/>
              <a:t>Phase I Leadership – 12 Critical Success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64C7-EBD1-6433-E2FC-2D58AF1E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9" y="2603500"/>
            <a:ext cx="9956994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1.  Answer the Why? question</a:t>
            </a:r>
          </a:p>
          <a:p>
            <a:pPr marL="0" indent="0">
              <a:buNone/>
            </a:pPr>
            <a:r>
              <a:rPr lang="en-US" sz="2800" b="1" dirty="0"/>
              <a:t>2.  Answer the “Where? Question</a:t>
            </a:r>
          </a:p>
          <a:p>
            <a:pPr marL="0" indent="0">
              <a:buNone/>
            </a:pPr>
            <a:r>
              <a:rPr lang="en-US" sz="2800" b="1" dirty="0"/>
              <a:t>3.  Make a powerful leadership commitment</a:t>
            </a:r>
          </a:p>
          <a:p>
            <a:pPr marL="0" indent="0">
              <a:buNone/>
            </a:pPr>
            <a:r>
              <a:rPr lang="en-US" sz="2800" b="1" dirty="0"/>
              <a:t>4.  Put clear &amp; compelling plans in place</a:t>
            </a:r>
          </a:p>
          <a:p>
            <a:pPr marL="0" indent="0">
              <a:buNone/>
            </a:pPr>
            <a:r>
              <a:rPr lang="en-US" sz="2800" b="1" dirty="0"/>
              <a:t>5.  Establish the organization or community architecture</a:t>
            </a:r>
          </a:p>
          <a:p>
            <a:pPr marL="0" indent="0">
              <a:buNone/>
            </a:pPr>
            <a:r>
              <a:rPr lang="en-US" sz="2800" b="1" dirty="0"/>
              <a:t>6.  Build the “web of leaders”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75389-6F00-FE2D-371C-B0487218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3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933B-3112-9B9F-DCEA-1D113B57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55374"/>
            <a:ext cx="8761413" cy="1093304"/>
          </a:xfrm>
        </p:spPr>
        <p:txBody>
          <a:bodyPr/>
          <a:lstStyle/>
          <a:p>
            <a:pPr algn="ctr"/>
            <a:r>
              <a:rPr lang="en-US" b="1" dirty="0"/>
              <a:t>Phase I Leadership – 10 Critical Success Factors (CSFs)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7EE8-22CD-7851-AEDC-B8E86F43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8" y="2603499"/>
            <a:ext cx="10434474" cy="3982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7.  Prepare people for the journey</a:t>
            </a:r>
          </a:p>
          <a:p>
            <a:pPr marL="0" indent="0">
              <a:buNone/>
            </a:pPr>
            <a:r>
              <a:rPr lang="en-US" sz="2800" b="1" dirty="0"/>
              <a:t>8.  Build the competencies required (individual, group, &amp;     	systemic)</a:t>
            </a:r>
          </a:p>
          <a:p>
            <a:pPr marL="0" indent="0">
              <a:buNone/>
            </a:pPr>
            <a:r>
              <a:rPr lang="en-US" sz="2800" b="1" dirty="0"/>
              <a:t>9.  Connect people through communication</a:t>
            </a:r>
          </a:p>
          <a:p>
            <a:pPr marL="0" indent="0">
              <a:buNone/>
            </a:pPr>
            <a:r>
              <a:rPr lang="en-US" sz="2800" b="1" dirty="0"/>
              <a:t>10. Connect people through relationships</a:t>
            </a:r>
          </a:p>
          <a:p>
            <a:pPr marL="0" indent="0">
              <a:buNone/>
            </a:pPr>
            <a:r>
              <a:rPr lang="en-US" sz="2800" b="1" dirty="0"/>
              <a:t>11. Establish </a:t>
            </a:r>
            <a:r>
              <a:rPr lang="en-US" sz="2800" b="1" u="sng" dirty="0"/>
              <a:t>healthy</a:t>
            </a:r>
            <a:r>
              <a:rPr lang="en-US" sz="2800" b="1" dirty="0"/>
              <a:t> accountability</a:t>
            </a:r>
          </a:p>
          <a:p>
            <a:pPr marL="0" indent="0">
              <a:buNone/>
            </a:pPr>
            <a:r>
              <a:rPr lang="en-US" sz="2800" b="1" dirty="0"/>
              <a:t>12. Align the organization or community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C6AC8-3FF0-4D3F-C136-10986CBC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1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6E58-3205-3009-2479-A8BDC052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1027670"/>
          </a:xfrm>
        </p:spPr>
        <p:txBody>
          <a:bodyPr/>
          <a:lstStyle/>
          <a:p>
            <a:pPr algn="ctr"/>
            <a:r>
              <a:rPr lang="en-US" b="1" dirty="0"/>
              <a:t>Success Requires a Leadership Pivot from Phase I to Phase II</a:t>
            </a:r>
          </a:p>
        </p:txBody>
      </p:sp>
      <p:pic>
        <p:nvPicPr>
          <p:cNvPr id="6" name="Content Placeholder 5" descr="A whiteboard with red text and a marker&#10;&#10;Description automatically generated with medium confidence">
            <a:extLst>
              <a:ext uri="{FF2B5EF4-FFF2-40B4-BE49-F238E27FC236}">
                <a16:creationId xmlns:a16="http://schemas.microsoft.com/office/drawing/2014/main" id="{FC21D223-9C5A-D328-8B4B-D8B98C2B6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043" y="2879124"/>
            <a:ext cx="5519979" cy="351271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14EAE-7B39-65D0-2912-38295E8F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4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AD06-D8DB-2078-296E-0CF36923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Phase II Leadership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530E-15E5-7A2D-FD7A-83F0170E7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76" y="2603500"/>
            <a:ext cx="10651524" cy="34163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From enterprise-wide to more targeted focus – greatest opportunities, stuck-points, strong leadership, tougher goals</a:t>
            </a:r>
          </a:p>
          <a:p>
            <a:endParaRPr lang="en-US" sz="2800" b="1" dirty="0"/>
          </a:p>
          <a:p>
            <a:r>
              <a:rPr lang="en-US" sz="2800" b="1" dirty="0"/>
              <a:t>Increased focus on leaders further out in the web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Increased focus on day-to-day operational reality</a:t>
            </a:r>
          </a:p>
          <a:p>
            <a:endParaRPr lang="en-US" sz="2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D76F0-325D-C111-B8EC-F2FFA878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www.counteringracism.org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93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2478</TotalTime>
  <Words>992</Words>
  <Application>Microsoft Macintosh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Work Sans</vt:lpstr>
      <vt:lpstr>Ion Boardroom</vt:lpstr>
      <vt:lpstr>Avoiding Mediocre DEI</vt:lpstr>
      <vt:lpstr>Diversity, Equity, &amp; Inclusion Background</vt:lpstr>
      <vt:lpstr>Why 2 Phases of DEI Leadership?</vt:lpstr>
      <vt:lpstr>Phase I Leadership – 2 Critical Questions</vt:lpstr>
      <vt:lpstr>Phase I Leadership Theme &amp;  Prime Goal</vt:lpstr>
      <vt:lpstr>Phase I Leadership – 12 Critical Success Factors</vt:lpstr>
      <vt:lpstr>Phase I Leadership – 10 Critical Success Factors (CSFs)</vt:lpstr>
      <vt:lpstr>Success Requires a Leadership Pivot from Phase I to Phase II</vt:lpstr>
      <vt:lpstr>Phase II Leadership Pivot</vt:lpstr>
      <vt:lpstr>Phase II Leadership Theme &amp;  Prime Goal</vt:lpstr>
      <vt:lpstr>Phase II Leadership – 7 Critical  Success Factors</vt:lpstr>
      <vt:lpstr>Phase II Leadership – 7 Critical  Success Factors</vt:lpstr>
      <vt:lpstr>Phase II</vt:lpstr>
      <vt:lpstr>The 3 Dangerous Pitfalls</vt:lpstr>
      <vt:lpstr>Pitfall #1 – “Game Over”</vt:lpstr>
      <vt:lpstr>Pitfall #1 – The Path to Mediocrity</vt:lpstr>
      <vt:lpstr>Pitfall #2 – The Deceptive One </vt:lpstr>
      <vt:lpstr>DEI &amp; Change Expertise – Interdependent Like Trapeze Artists</vt:lpstr>
      <vt:lpstr>Pitfall #3 – The Surprising One</vt:lpstr>
      <vt:lpstr>“Act as though what you do makes a difference. It does.” William James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DEI</dc:title>
  <dc:creator>Gordon Barnhart</dc:creator>
  <cp:lastModifiedBy>Gordon Barnhart</cp:lastModifiedBy>
  <cp:revision>31</cp:revision>
  <dcterms:created xsi:type="dcterms:W3CDTF">2023-06-19T20:42:41Z</dcterms:created>
  <dcterms:modified xsi:type="dcterms:W3CDTF">2023-06-21T14:01:13Z</dcterms:modified>
</cp:coreProperties>
</file>