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9D0C-1BEF-36DD-997D-CA195A5BE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6A00D-5216-101D-3D2C-F8BA2A09C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3342123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Why Countering Racism is so Deceptively Hard</a:t>
            </a:r>
          </a:p>
        </p:txBody>
      </p:sp>
      <p:pic>
        <p:nvPicPr>
          <p:cNvPr id="6" name="Picture 5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7A21333D-5746-E6DD-0A02-1760AE2C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20" y="514297"/>
            <a:ext cx="6865611" cy="22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A0E0-4165-46AB-BB68-FAF18B2C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810356"/>
            <a:ext cx="11029616" cy="7167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What is Really Asked?  10 Natural Demands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98DE-FDDF-D612-E3F0-91075EA3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1" y="2240131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FF0000"/>
                </a:solidFill>
                <a:latin typeface="Work Sans" pitchFamily="2" charset="77"/>
              </a:rPr>
              <a:t>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Work Sans" pitchFamily="2" charset="77"/>
              </a:rPr>
              <a:t>hese are not excuses or reasons to not commit – they are just challenges to acknowledge &amp; take on</a:t>
            </a:r>
          </a:p>
          <a:p>
            <a:pPr marL="0" indent="0" algn="ctr">
              <a:buNone/>
            </a:pPr>
            <a:endParaRPr lang="en-US" sz="2800" b="1" i="1" dirty="0">
              <a:solidFill>
                <a:srgbClr val="FF0000"/>
              </a:solidFill>
              <a:effectLst/>
              <a:latin typeface="Work Sans" pitchFamily="2" charset="77"/>
            </a:endParaRPr>
          </a:p>
          <a:p>
            <a:pPr marL="514350" indent="-514350">
              <a:buAutoNum type="arabicPeriod"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We must confront an evil that has been built into American life for 500 years</a:t>
            </a:r>
          </a:p>
          <a:p>
            <a:pPr marL="0" indent="0">
              <a:buNone/>
            </a:pPr>
            <a:endParaRPr lang="en-US" sz="2800" b="1" i="0" dirty="0">
              <a:solidFill>
                <a:srgbClr val="183C5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2.  We are asked to leave our comfort zone - &amp; stay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2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AC42-0663-C06A-A25E-D49A3689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748"/>
          </a:xfrm>
        </p:spPr>
        <p:txBody>
          <a:bodyPr/>
          <a:lstStyle/>
          <a:p>
            <a:pPr algn="ctr"/>
            <a:r>
              <a:rPr lang="en-US" sz="2800" b="1" dirty="0"/>
              <a:t>What is Really Asked?  10 Natural Demands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A258-E014-6AA9-431F-1CFD1727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44" y="2007704"/>
            <a:ext cx="11029615" cy="444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3.  It requires making a significant extra effort</a:t>
            </a:r>
          </a:p>
          <a:p>
            <a:pPr marL="0" indent="0">
              <a:buNone/>
            </a:pPr>
            <a:endParaRPr lang="en-US" sz="2800" b="1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4.  We must take risks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5.  It requires going forth into a great deal of unknown</a:t>
            </a:r>
          </a:p>
          <a:p>
            <a:pPr marL="0" indent="0">
              <a:buNone/>
            </a:pPr>
            <a:endParaRPr lang="en-US" sz="2800" b="1" i="0" dirty="0">
              <a:solidFill>
                <a:srgbClr val="183C5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6.  We must be we willing to let go of a number of possible 	things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72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2766-59FF-C52E-38D5-5A4FE3B3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9748"/>
          </a:xfrm>
        </p:spPr>
        <p:txBody>
          <a:bodyPr/>
          <a:lstStyle/>
          <a:p>
            <a:pPr algn="ctr"/>
            <a:r>
              <a:rPr lang="en-US" b="1" dirty="0"/>
              <a:t>Taking on These Challenges is Part of the Journey</a:t>
            </a:r>
          </a:p>
        </p:txBody>
      </p:sp>
      <p:pic>
        <p:nvPicPr>
          <p:cNvPr id="5" name="Content Placeholder 4" descr="A person climbing a rock&#10;&#10;Description automatically generated with medium confidence">
            <a:extLst>
              <a:ext uri="{FF2B5EF4-FFF2-40B4-BE49-F238E27FC236}">
                <a16:creationId xmlns:a16="http://schemas.microsoft.com/office/drawing/2014/main" id="{5FD5A9A8-BAF6-F80D-DFF4-05B551AA7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897" y="2020587"/>
            <a:ext cx="6035545" cy="4575518"/>
          </a:xfrm>
        </p:spPr>
      </p:pic>
    </p:spTree>
    <p:extLst>
      <p:ext uri="{BB962C8B-B14F-4D97-AF65-F5344CB8AC3E}">
        <p14:creationId xmlns:p14="http://schemas.microsoft.com/office/powerpoint/2010/main" val="274049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E593-9014-C48F-01C6-E3CC5936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9322"/>
          </a:xfrm>
        </p:spPr>
        <p:txBody>
          <a:bodyPr/>
          <a:lstStyle/>
          <a:p>
            <a:pPr algn="ctr"/>
            <a:r>
              <a:rPr lang="en-US" sz="2800" b="1" dirty="0"/>
              <a:t>What is Really Asked?  10 Natural Demands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F62E-C88E-B8C7-93E8-8220A407E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7826"/>
            <a:ext cx="11029615" cy="4552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7.  Countering racism will require that we discover and 	master new ways of perceiving, thinking, and acting</a:t>
            </a:r>
          </a:p>
          <a:p>
            <a:pPr marL="0" indent="0">
              <a:buNone/>
            </a:pPr>
            <a:endParaRPr lang="en-US" sz="2800" b="1" i="0" dirty="0">
              <a:solidFill>
                <a:srgbClr val="183C5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8.  For a long time we will be dealing with “</a:t>
            </a:r>
            <a:r>
              <a:rPr lang="en-US" sz="2800" b="1" i="0" dirty="0" err="1">
                <a:solidFill>
                  <a:srgbClr val="183C51"/>
                </a:solidFill>
                <a:effectLst/>
                <a:latin typeface="Work Sans" pitchFamily="2" charset="77"/>
              </a:rPr>
              <a:t>Inbetweenity</a:t>
            </a: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”</a:t>
            </a:r>
          </a:p>
          <a:p>
            <a:pPr marL="0" indent="0">
              <a:buNone/>
            </a:pPr>
            <a:endParaRPr lang="en-US" sz="2800" b="1" dirty="0">
              <a:solidFill>
                <a:srgbClr val="183C51"/>
              </a:solidFill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183C51"/>
                </a:solidFill>
                <a:effectLst/>
                <a:latin typeface="Work Sans" pitchFamily="2" charset="77"/>
              </a:rPr>
              <a:t>9.  The ability to persevere in the face of barriers, 	frustrations, disappointments, rejections, mistakes, and 	setbacks is required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40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23F0-B88A-3B0B-1CBA-FB5D805E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8957"/>
          </a:xfrm>
        </p:spPr>
        <p:txBody>
          <a:bodyPr/>
          <a:lstStyle/>
          <a:p>
            <a:pPr algn="ctr"/>
            <a:r>
              <a:rPr lang="en-US" sz="2800" b="1" dirty="0"/>
              <a:t>What is Really Asked?  10 Natural Demands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7FAD-6438-D7FC-8E3B-283A5DAE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183C51"/>
              </a:solidFill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183C51"/>
                </a:solidFill>
                <a:latin typeface="Work Sans" pitchFamily="2" charset="77"/>
              </a:rPr>
              <a:t>10.  There is an “opportunity cost”</a:t>
            </a:r>
          </a:p>
          <a:p>
            <a:pPr marL="514350" indent="-514350">
              <a:buAutoNum type="arabicPeriod" startAt="10"/>
            </a:pPr>
            <a:endParaRPr lang="en-US" sz="2800" b="1" dirty="0">
              <a:solidFill>
                <a:srgbClr val="183C51"/>
              </a:solidFill>
              <a:latin typeface="Work Sans" pitchFamily="2" charset="77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183C51"/>
                </a:solidFill>
                <a:latin typeface="Work Sans" pitchFamily="2" charset="77"/>
              </a:rPr>
              <a:t>“A challenge only becomes an obstacle 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183C51"/>
                </a:solidFill>
                <a:latin typeface="Work Sans" pitchFamily="2" charset="77"/>
              </a:rPr>
              <a:t>when you bow to it.”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183C51"/>
                </a:solidFill>
                <a:latin typeface="Work Sans" pitchFamily="2" charset="77"/>
              </a:rPr>
              <a:t>Anonymous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9305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44</TotalTime>
  <Words>224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Gill Sans MT</vt:lpstr>
      <vt:lpstr>Wingdings 2</vt:lpstr>
      <vt:lpstr>Work Sans</vt:lpstr>
      <vt:lpstr>Dividend</vt:lpstr>
      <vt:lpstr>PowerPoint Presentation</vt:lpstr>
      <vt:lpstr>What is Really Asked?  10 Natural Demands</vt:lpstr>
      <vt:lpstr>What is Really Asked?  10 Natural Demands</vt:lpstr>
      <vt:lpstr>Taking on These Challenges is Part of the Journey</vt:lpstr>
      <vt:lpstr>What is Really Asked?  10 Natural Demands</vt:lpstr>
      <vt:lpstr>What is Really Asked?  10 Natural Demands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Barnhart</dc:creator>
  <cp:lastModifiedBy>Gordon Barnhart</cp:lastModifiedBy>
  <cp:revision>9</cp:revision>
  <dcterms:created xsi:type="dcterms:W3CDTF">2023-06-23T12:48:42Z</dcterms:created>
  <dcterms:modified xsi:type="dcterms:W3CDTF">2023-06-23T13:33:36Z</dcterms:modified>
</cp:coreProperties>
</file>