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6/24/23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6/24/23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6/24/23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6/24/23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6/24/23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269D7-AC86-CE3A-D457-80713371B170}"/>
              </a:ext>
            </a:extLst>
          </p:cNvPr>
          <p:cNvSpPr>
            <a:spLocks noGrp="1"/>
          </p:cNvSpPr>
          <p:nvPr>
            <p:ph type="ctrTitle"/>
          </p:nvPr>
        </p:nvSpPr>
        <p:spPr/>
        <p:txBody>
          <a:bodyPr/>
          <a:lstStyle/>
          <a:p>
            <a:pPr algn="ctr"/>
            <a:endParaRPr lang="en-US" dirty="0"/>
          </a:p>
        </p:txBody>
      </p:sp>
      <p:sp>
        <p:nvSpPr>
          <p:cNvPr id="3" name="Subtitle 2">
            <a:extLst>
              <a:ext uri="{FF2B5EF4-FFF2-40B4-BE49-F238E27FC236}">
                <a16:creationId xmlns:a16="http://schemas.microsoft.com/office/drawing/2014/main" id="{D2B678F7-6AC0-66A5-FE62-311F81B44DF8}"/>
              </a:ext>
            </a:extLst>
          </p:cNvPr>
          <p:cNvSpPr>
            <a:spLocks noGrp="1"/>
          </p:cNvSpPr>
          <p:nvPr>
            <p:ph type="subTitle" idx="1"/>
          </p:nvPr>
        </p:nvSpPr>
        <p:spPr/>
        <p:txBody>
          <a:bodyPr>
            <a:noAutofit/>
          </a:bodyPr>
          <a:lstStyle/>
          <a:p>
            <a:pPr algn="ctr"/>
            <a:r>
              <a:rPr lang="en-US" sz="4000" b="1" dirty="0">
                <a:solidFill>
                  <a:schemeClr val="tx1"/>
                </a:solidFill>
              </a:rPr>
              <a:t>“White Privilege”</a:t>
            </a:r>
          </a:p>
        </p:txBody>
      </p:sp>
      <p:pic>
        <p:nvPicPr>
          <p:cNvPr id="5" name="Picture 4" descr="A picture containing graphics, graphic design, font, logo&#10;&#10;Description automatically generated">
            <a:extLst>
              <a:ext uri="{FF2B5EF4-FFF2-40B4-BE49-F238E27FC236}">
                <a16:creationId xmlns:a16="http://schemas.microsoft.com/office/drawing/2014/main" id="{C9222F38-F0A4-EBFB-F285-A1E5AD0B8578}"/>
              </a:ext>
            </a:extLst>
          </p:cNvPr>
          <p:cNvPicPr>
            <a:picLocks noChangeAspect="1"/>
          </p:cNvPicPr>
          <p:nvPr/>
        </p:nvPicPr>
        <p:blipFill>
          <a:blip r:embed="rId2"/>
          <a:stretch>
            <a:fillRect/>
          </a:stretch>
        </p:blipFill>
        <p:spPr>
          <a:xfrm>
            <a:off x="3230218" y="678506"/>
            <a:ext cx="4931688" cy="1816938"/>
          </a:xfrm>
          <a:prstGeom prst="rect">
            <a:avLst/>
          </a:prstGeom>
        </p:spPr>
      </p:pic>
    </p:spTree>
    <p:extLst>
      <p:ext uri="{BB962C8B-B14F-4D97-AF65-F5344CB8AC3E}">
        <p14:creationId xmlns:p14="http://schemas.microsoft.com/office/powerpoint/2010/main" val="3445531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8D376-F553-6291-F725-9D672BDDB71B}"/>
              </a:ext>
            </a:extLst>
          </p:cNvPr>
          <p:cNvSpPr>
            <a:spLocks noGrp="1"/>
          </p:cNvSpPr>
          <p:nvPr>
            <p:ph type="title"/>
          </p:nvPr>
        </p:nvSpPr>
        <p:spPr>
          <a:xfrm>
            <a:off x="581192" y="702156"/>
            <a:ext cx="11029616" cy="768835"/>
          </a:xfrm>
        </p:spPr>
        <p:txBody>
          <a:bodyPr/>
          <a:lstStyle/>
          <a:p>
            <a:pPr algn="ctr"/>
            <a:r>
              <a:rPr lang="en-US" b="1" dirty="0"/>
              <a:t>#3  What Personal Privilege Looks Like - Examples</a:t>
            </a:r>
            <a:endParaRPr lang="en-US" dirty="0"/>
          </a:p>
        </p:txBody>
      </p:sp>
      <p:sp>
        <p:nvSpPr>
          <p:cNvPr id="3" name="Content Placeholder 2">
            <a:extLst>
              <a:ext uri="{FF2B5EF4-FFF2-40B4-BE49-F238E27FC236}">
                <a16:creationId xmlns:a16="http://schemas.microsoft.com/office/drawing/2014/main" id="{31647F1E-BBCC-3722-8CE2-9E15971A6AD7}"/>
              </a:ext>
            </a:extLst>
          </p:cNvPr>
          <p:cNvSpPr>
            <a:spLocks noGrp="1"/>
          </p:cNvSpPr>
          <p:nvPr>
            <p:ph idx="1"/>
          </p:nvPr>
        </p:nvSpPr>
        <p:spPr>
          <a:xfrm>
            <a:off x="581192" y="1808922"/>
            <a:ext cx="11029615" cy="3846443"/>
          </a:xfrm>
        </p:spPr>
        <p:txBody>
          <a:bodyPr/>
          <a:lstStyle/>
          <a:p>
            <a:r>
              <a:rPr lang="en-US" sz="2400" b="1" dirty="0"/>
              <a:t>“If my day, week, or year is going badly, I need not ask of each negative episode or situation whether it has racial overtones”</a:t>
            </a:r>
          </a:p>
          <a:p>
            <a:r>
              <a:rPr lang="en-US" sz="2400" b="1" dirty="0"/>
              <a:t>“If a traffic cop pulls me over or the IRS audits my tax return, I can be sure I haven’t been singled out because of my race”</a:t>
            </a:r>
          </a:p>
          <a:p>
            <a:r>
              <a:rPr lang="en-US" sz="2400" b="1" dirty="0"/>
              <a:t>“I can be assured that I can but a home in any neighbor or that my home will be fairly appraised”</a:t>
            </a:r>
          </a:p>
          <a:p>
            <a:pPr marL="0" indent="0">
              <a:buNone/>
            </a:pPr>
            <a:endParaRPr lang="en-US" dirty="0"/>
          </a:p>
        </p:txBody>
      </p:sp>
    </p:spTree>
    <p:extLst>
      <p:ext uri="{BB962C8B-B14F-4D97-AF65-F5344CB8AC3E}">
        <p14:creationId xmlns:p14="http://schemas.microsoft.com/office/powerpoint/2010/main" val="3638344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5255A-C299-A710-ACEF-7E69DAD18CAA}"/>
              </a:ext>
            </a:extLst>
          </p:cNvPr>
          <p:cNvSpPr>
            <a:spLocks noGrp="1"/>
          </p:cNvSpPr>
          <p:nvPr>
            <p:ph type="title"/>
          </p:nvPr>
        </p:nvSpPr>
        <p:spPr>
          <a:xfrm>
            <a:off x="581192" y="702156"/>
            <a:ext cx="11029616" cy="768835"/>
          </a:xfrm>
        </p:spPr>
        <p:txBody>
          <a:bodyPr/>
          <a:lstStyle/>
          <a:p>
            <a:pPr algn="ctr"/>
            <a:r>
              <a:rPr lang="en-US" b="1" dirty="0"/>
              <a:t>How is This “Privilege”?</a:t>
            </a:r>
          </a:p>
        </p:txBody>
      </p:sp>
      <p:sp>
        <p:nvSpPr>
          <p:cNvPr id="3" name="Content Placeholder 2">
            <a:extLst>
              <a:ext uri="{FF2B5EF4-FFF2-40B4-BE49-F238E27FC236}">
                <a16:creationId xmlns:a16="http://schemas.microsoft.com/office/drawing/2014/main" id="{BCF8874B-46EA-56B0-997B-496CF2F896B7}"/>
              </a:ext>
            </a:extLst>
          </p:cNvPr>
          <p:cNvSpPr>
            <a:spLocks noGrp="1"/>
          </p:cNvSpPr>
          <p:nvPr>
            <p:ph idx="1"/>
          </p:nvPr>
        </p:nvSpPr>
        <p:spPr>
          <a:xfrm>
            <a:off x="581192" y="1858617"/>
            <a:ext cx="11029615" cy="4681331"/>
          </a:xfrm>
        </p:spPr>
        <p:txBody>
          <a:bodyPr>
            <a:normAutofit/>
          </a:bodyPr>
          <a:lstStyle/>
          <a:p>
            <a:pPr marL="0" indent="0" algn="ctr">
              <a:buNone/>
            </a:pPr>
            <a:r>
              <a:rPr lang="en-US" sz="2400" b="1" dirty="0"/>
              <a:t>This list looks like a list of experiences that should be normal for everyone in America.  How is this “white privilege?”</a:t>
            </a:r>
          </a:p>
          <a:p>
            <a:r>
              <a:rPr lang="en-US" sz="2400" b="1" dirty="0"/>
              <a:t>These rights and benefits are “privileges” only because they are granted to a particular group</a:t>
            </a:r>
          </a:p>
          <a:p>
            <a:r>
              <a:rPr lang="en-US" sz="2400" b="1" dirty="0"/>
              <a:t>They should be normal experiences for all</a:t>
            </a:r>
          </a:p>
          <a:p>
            <a:r>
              <a:rPr lang="en-US" sz="2400" b="1" dirty="0"/>
              <a:t>Nothing needs to be taken from White people</a:t>
            </a:r>
          </a:p>
          <a:p>
            <a:r>
              <a:rPr lang="en-US" sz="2400" b="1" dirty="0"/>
              <a:t>The rights and benefits need to be extended to Black people </a:t>
            </a:r>
          </a:p>
          <a:p>
            <a:r>
              <a:rPr lang="en-US" sz="2400" b="1" dirty="0"/>
              <a:t>That is the challenge with personal white privilege</a:t>
            </a:r>
          </a:p>
        </p:txBody>
      </p:sp>
    </p:spTree>
    <p:extLst>
      <p:ext uri="{BB962C8B-B14F-4D97-AF65-F5344CB8AC3E}">
        <p14:creationId xmlns:p14="http://schemas.microsoft.com/office/powerpoint/2010/main" val="2405177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FE446-DCED-DDA7-560A-5A0EE3AB3A34}"/>
              </a:ext>
            </a:extLst>
          </p:cNvPr>
          <p:cNvSpPr>
            <a:spLocks noGrp="1"/>
          </p:cNvSpPr>
          <p:nvPr>
            <p:ph type="title"/>
          </p:nvPr>
        </p:nvSpPr>
        <p:spPr>
          <a:xfrm>
            <a:off x="581192" y="702156"/>
            <a:ext cx="11029616" cy="788714"/>
          </a:xfrm>
        </p:spPr>
        <p:txBody>
          <a:bodyPr/>
          <a:lstStyle/>
          <a:p>
            <a:pPr algn="ctr"/>
            <a:r>
              <a:rPr lang="en-US" b="1" dirty="0"/>
              <a:t>#4 Structural/Systemic White Privilege</a:t>
            </a:r>
          </a:p>
        </p:txBody>
      </p:sp>
      <p:sp>
        <p:nvSpPr>
          <p:cNvPr id="3" name="Content Placeholder 2">
            <a:extLst>
              <a:ext uri="{FF2B5EF4-FFF2-40B4-BE49-F238E27FC236}">
                <a16:creationId xmlns:a16="http://schemas.microsoft.com/office/drawing/2014/main" id="{5415F3F9-0551-32FF-E140-2AB84C79CC24}"/>
              </a:ext>
            </a:extLst>
          </p:cNvPr>
          <p:cNvSpPr>
            <a:spLocks noGrp="1"/>
          </p:cNvSpPr>
          <p:nvPr>
            <p:ph idx="1"/>
          </p:nvPr>
        </p:nvSpPr>
        <p:spPr>
          <a:xfrm>
            <a:off x="581192" y="2180496"/>
            <a:ext cx="11029615" cy="3763104"/>
          </a:xfrm>
        </p:spPr>
        <p:txBody>
          <a:bodyPr>
            <a:noAutofit/>
          </a:bodyPr>
          <a:lstStyle/>
          <a:p>
            <a:r>
              <a:rPr lang="en-US" sz="2400" b="1" dirty="0"/>
              <a:t>Structural or systemic White Privilege is built into our governmental, community and business organizations – laws, policies, processes, structures, practices, relationships, values, and beliefs, as well as access to resources, power, and opportunities</a:t>
            </a:r>
          </a:p>
          <a:p>
            <a:r>
              <a:rPr lang="en-US" sz="2400" b="1" dirty="0"/>
              <a:t>All of these elements come together to create and perpetuate structural white privilege</a:t>
            </a:r>
          </a:p>
          <a:p>
            <a:r>
              <a:rPr lang="en-US" sz="2400" b="1" dirty="0"/>
              <a:t>Structural white privilege needs to be dismantled - vs. “extended” as with personal white personal privilege</a:t>
            </a:r>
          </a:p>
          <a:p>
            <a:endParaRPr lang="en-US" sz="2400" b="1" dirty="0"/>
          </a:p>
        </p:txBody>
      </p:sp>
    </p:spTree>
    <p:extLst>
      <p:ext uri="{BB962C8B-B14F-4D97-AF65-F5344CB8AC3E}">
        <p14:creationId xmlns:p14="http://schemas.microsoft.com/office/powerpoint/2010/main" val="631328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26A8D-A7F1-9B18-AFF2-CD90C354EEB8}"/>
              </a:ext>
            </a:extLst>
          </p:cNvPr>
          <p:cNvSpPr>
            <a:spLocks noGrp="1"/>
          </p:cNvSpPr>
          <p:nvPr>
            <p:ph type="title"/>
          </p:nvPr>
        </p:nvSpPr>
        <p:spPr>
          <a:xfrm>
            <a:off x="581192" y="702156"/>
            <a:ext cx="11029616" cy="758896"/>
          </a:xfrm>
        </p:spPr>
        <p:txBody>
          <a:bodyPr/>
          <a:lstStyle/>
          <a:p>
            <a:pPr algn="ctr"/>
            <a:r>
              <a:rPr lang="en-US" b="1" dirty="0"/>
              <a:t>#4 Structural/Systemic White Privilege - Examples</a:t>
            </a:r>
            <a:endParaRPr lang="en-US" dirty="0"/>
          </a:p>
        </p:txBody>
      </p:sp>
      <p:sp>
        <p:nvSpPr>
          <p:cNvPr id="3" name="Content Placeholder 2">
            <a:extLst>
              <a:ext uri="{FF2B5EF4-FFF2-40B4-BE49-F238E27FC236}">
                <a16:creationId xmlns:a16="http://schemas.microsoft.com/office/drawing/2014/main" id="{FF4C7C8A-5D41-B937-C6C6-5C4D23B11330}"/>
              </a:ext>
            </a:extLst>
          </p:cNvPr>
          <p:cNvSpPr>
            <a:spLocks noGrp="1"/>
          </p:cNvSpPr>
          <p:nvPr>
            <p:ph idx="1"/>
          </p:nvPr>
        </p:nvSpPr>
        <p:spPr/>
        <p:txBody>
          <a:bodyPr>
            <a:normAutofit/>
          </a:bodyPr>
          <a:lstStyle/>
          <a:p>
            <a:r>
              <a:rPr lang="en-US" sz="2400" b="1" dirty="0">
                <a:solidFill>
                  <a:srgbClr val="FF0000"/>
                </a:solidFill>
              </a:rPr>
              <a:t>Wealth</a:t>
            </a:r>
            <a:r>
              <a:rPr lang="en-US" sz="2400" b="1" dirty="0"/>
              <a:t> - lack of access to real estate, banking and finance, cross-generational transfer of wealth, etc.  Example: The average White family has eight times the wealth of the average Black Family (Federal Reserve).</a:t>
            </a:r>
          </a:p>
          <a:p>
            <a:r>
              <a:rPr lang="en-US" sz="2400" b="1" dirty="0">
                <a:solidFill>
                  <a:srgbClr val="FF0000"/>
                </a:solidFill>
              </a:rPr>
              <a:t>Healthcare</a:t>
            </a:r>
            <a:r>
              <a:rPr lang="en-US" sz="2400" b="1" dirty="0"/>
              <a:t> – lack of inclusion in research, culturally appropriate care, care within accessible geographic range, access to insurance, etc. </a:t>
            </a:r>
          </a:p>
          <a:p>
            <a:r>
              <a:rPr lang="en-US" sz="2400" b="1" dirty="0">
                <a:solidFill>
                  <a:srgbClr val="FF0000"/>
                </a:solidFill>
              </a:rPr>
              <a:t>Education</a:t>
            </a:r>
            <a:r>
              <a:rPr lang="en-US" sz="2400" b="1" dirty="0"/>
              <a:t> – equal quality, equal opportunities for desired education, culturally appropriate materials, enrollment and discipline policies, etc. </a:t>
            </a:r>
          </a:p>
        </p:txBody>
      </p:sp>
    </p:spTree>
    <p:extLst>
      <p:ext uri="{BB962C8B-B14F-4D97-AF65-F5344CB8AC3E}">
        <p14:creationId xmlns:p14="http://schemas.microsoft.com/office/powerpoint/2010/main" val="2198343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26A8D-A7F1-9B18-AFF2-CD90C354EEB8}"/>
              </a:ext>
            </a:extLst>
          </p:cNvPr>
          <p:cNvSpPr>
            <a:spLocks noGrp="1"/>
          </p:cNvSpPr>
          <p:nvPr>
            <p:ph type="title"/>
          </p:nvPr>
        </p:nvSpPr>
        <p:spPr>
          <a:xfrm>
            <a:off x="581192" y="702156"/>
            <a:ext cx="11029616" cy="758896"/>
          </a:xfrm>
        </p:spPr>
        <p:txBody>
          <a:bodyPr/>
          <a:lstStyle/>
          <a:p>
            <a:pPr algn="ctr"/>
            <a:r>
              <a:rPr lang="en-US" b="1" dirty="0"/>
              <a:t>#4 Structural/Systemic White Privilege - Examples</a:t>
            </a:r>
            <a:endParaRPr lang="en-US" dirty="0"/>
          </a:p>
        </p:txBody>
      </p:sp>
      <p:sp>
        <p:nvSpPr>
          <p:cNvPr id="3" name="Content Placeholder 2">
            <a:extLst>
              <a:ext uri="{FF2B5EF4-FFF2-40B4-BE49-F238E27FC236}">
                <a16:creationId xmlns:a16="http://schemas.microsoft.com/office/drawing/2014/main" id="{FF4C7C8A-5D41-B937-C6C6-5C4D23B11330}"/>
              </a:ext>
            </a:extLst>
          </p:cNvPr>
          <p:cNvSpPr>
            <a:spLocks noGrp="1"/>
          </p:cNvSpPr>
          <p:nvPr>
            <p:ph idx="1"/>
          </p:nvPr>
        </p:nvSpPr>
        <p:spPr>
          <a:xfrm>
            <a:off x="581192" y="2180496"/>
            <a:ext cx="11029615" cy="4180547"/>
          </a:xfrm>
        </p:spPr>
        <p:txBody>
          <a:bodyPr>
            <a:normAutofit/>
          </a:bodyPr>
          <a:lstStyle/>
          <a:p>
            <a:r>
              <a:rPr lang="en-US" sz="2400" b="1" dirty="0">
                <a:solidFill>
                  <a:srgbClr val="FF0000"/>
                </a:solidFill>
              </a:rPr>
              <a:t>Criminal Justice System </a:t>
            </a:r>
            <a:r>
              <a:rPr lang="en-US" sz="2400" b="1" dirty="0"/>
              <a:t>– policing , access to legal help, sentencing, prep for success on the outside, etc.</a:t>
            </a:r>
          </a:p>
          <a:p>
            <a:r>
              <a:rPr lang="en-US" sz="2400" b="1" dirty="0">
                <a:solidFill>
                  <a:srgbClr val="FF0000"/>
                </a:solidFill>
              </a:rPr>
              <a:t>Organizations</a:t>
            </a:r>
            <a:r>
              <a:rPr lang="en-US" sz="2400" b="1" dirty="0"/>
              <a:t> – disadvantaged in recruiting pipelines, selection, support, pay, fulltime employment, career opportunities and advancement, etc.</a:t>
            </a:r>
          </a:p>
          <a:p>
            <a:r>
              <a:rPr lang="en-US" sz="2400" b="1" dirty="0"/>
              <a:t>In the main domains of life Black people are seriously structurally and systemically disadvantaged</a:t>
            </a:r>
          </a:p>
          <a:p>
            <a:r>
              <a:rPr lang="en-US" sz="2400" b="1" dirty="0"/>
              <a:t>Redesigning our structures, laws, policies, systems, and practices to “right this wrong” is a tough complex challenge</a:t>
            </a:r>
          </a:p>
          <a:p>
            <a:endParaRPr lang="en-US" sz="2400" b="1" dirty="0"/>
          </a:p>
        </p:txBody>
      </p:sp>
    </p:spTree>
    <p:extLst>
      <p:ext uri="{BB962C8B-B14F-4D97-AF65-F5344CB8AC3E}">
        <p14:creationId xmlns:p14="http://schemas.microsoft.com/office/powerpoint/2010/main" val="3059795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D76E3-E58B-FF50-1EB7-7CAE38227C4B}"/>
              </a:ext>
            </a:extLst>
          </p:cNvPr>
          <p:cNvSpPr>
            <a:spLocks noGrp="1"/>
          </p:cNvSpPr>
          <p:nvPr>
            <p:ph type="title"/>
          </p:nvPr>
        </p:nvSpPr>
        <p:spPr/>
        <p:txBody>
          <a:bodyPr/>
          <a:lstStyle/>
          <a:p>
            <a:pPr algn="ctr"/>
            <a:r>
              <a:rPr lang="en-US" b="1" dirty="0"/>
              <a:t>#5 What We Can do About Countering </a:t>
            </a:r>
            <a:br>
              <a:rPr lang="en-US" b="1" dirty="0"/>
            </a:br>
            <a:r>
              <a:rPr lang="en-US" b="1" dirty="0"/>
              <a:t>Personal White Privilege </a:t>
            </a:r>
          </a:p>
        </p:txBody>
      </p:sp>
      <p:sp>
        <p:nvSpPr>
          <p:cNvPr id="3" name="Content Placeholder 2">
            <a:extLst>
              <a:ext uri="{FF2B5EF4-FFF2-40B4-BE49-F238E27FC236}">
                <a16:creationId xmlns:a16="http://schemas.microsoft.com/office/drawing/2014/main" id="{53A6F151-C807-3F2F-D590-8FDEEF9FFB39}"/>
              </a:ext>
            </a:extLst>
          </p:cNvPr>
          <p:cNvSpPr>
            <a:spLocks noGrp="1"/>
          </p:cNvSpPr>
          <p:nvPr>
            <p:ph idx="1"/>
          </p:nvPr>
        </p:nvSpPr>
        <p:spPr/>
        <p:txBody>
          <a:bodyPr>
            <a:normAutofit/>
          </a:bodyPr>
          <a:lstStyle/>
          <a:p>
            <a:r>
              <a:rPr lang="en-US" sz="2400" b="1" dirty="0">
                <a:solidFill>
                  <a:srgbClr val="FF0000"/>
                </a:solidFill>
              </a:rPr>
              <a:t>We have to see it to deal with it.  </a:t>
            </a:r>
            <a:r>
              <a:rPr lang="en-US" sz="2400" b="1" dirty="0"/>
              <a:t>We need to see it in action and understand the impact on us as White people and the impact on Black people</a:t>
            </a:r>
          </a:p>
          <a:p>
            <a:r>
              <a:rPr lang="en-US" sz="2400" b="1" dirty="0"/>
              <a:t>For example, what’s it like for me to go into a store, be a stranger walking in another neighborhood, interact with the police?  What if I were Black?</a:t>
            </a:r>
          </a:p>
        </p:txBody>
      </p:sp>
    </p:spTree>
    <p:extLst>
      <p:ext uri="{BB962C8B-B14F-4D97-AF65-F5344CB8AC3E}">
        <p14:creationId xmlns:p14="http://schemas.microsoft.com/office/powerpoint/2010/main" val="1464722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1F237-0390-58F4-D1DD-3B01F76FC0BE}"/>
              </a:ext>
            </a:extLst>
          </p:cNvPr>
          <p:cNvSpPr>
            <a:spLocks noGrp="1"/>
          </p:cNvSpPr>
          <p:nvPr>
            <p:ph type="title"/>
          </p:nvPr>
        </p:nvSpPr>
        <p:spPr>
          <a:xfrm>
            <a:off x="581192" y="702156"/>
            <a:ext cx="11029616" cy="778774"/>
          </a:xfrm>
        </p:spPr>
        <p:txBody>
          <a:bodyPr/>
          <a:lstStyle/>
          <a:p>
            <a:pPr algn="ctr"/>
            <a:r>
              <a:rPr lang="en-US" b="1" dirty="0"/>
              <a:t>Five Steps to Effective Sustained Actions</a:t>
            </a:r>
          </a:p>
        </p:txBody>
      </p:sp>
      <p:sp>
        <p:nvSpPr>
          <p:cNvPr id="3" name="Content Placeholder 2">
            <a:extLst>
              <a:ext uri="{FF2B5EF4-FFF2-40B4-BE49-F238E27FC236}">
                <a16:creationId xmlns:a16="http://schemas.microsoft.com/office/drawing/2014/main" id="{C98629E6-F12E-C2E4-5547-5657E5CAB358}"/>
              </a:ext>
            </a:extLst>
          </p:cNvPr>
          <p:cNvSpPr>
            <a:spLocks noGrp="1"/>
          </p:cNvSpPr>
          <p:nvPr>
            <p:ph idx="1"/>
          </p:nvPr>
        </p:nvSpPr>
        <p:spPr/>
        <p:txBody>
          <a:bodyPr/>
          <a:lstStyle/>
          <a:p>
            <a:pPr marL="342900" indent="-342900">
              <a:buFont typeface="+mj-lt"/>
              <a:buAutoNum type="arabicPeriod"/>
            </a:pPr>
            <a:r>
              <a:rPr lang="en-US" sz="2400" b="1" dirty="0"/>
              <a:t>Become increasingly aware of white privilege</a:t>
            </a:r>
          </a:p>
          <a:p>
            <a:pPr marL="342900" indent="-342900">
              <a:buFont typeface="+mj-lt"/>
              <a:buAutoNum type="arabicPeriod"/>
            </a:pPr>
            <a:r>
              <a:rPr lang="en-US" sz="2400" b="1" dirty="0"/>
              <a:t>Identify specific actions to extend White personal privilege to others</a:t>
            </a:r>
          </a:p>
          <a:p>
            <a:pPr marL="342900" indent="-342900">
              <a:buFont typeface="+mj-lt"/>
              <a:buAutoNum type="arabicPeriod"/>
            </a:pPr>
            <a:r>
              <a:rPr lang="en-US" sz="2400" b="1" dirty="0"/>
              <a:t>Act.  Take the first steps.  Start small, but start</a:t>
            </a:r>
          </a:p>
          <a:p>
            <a:pPr marL="342900" indent="-342900">
              <a:buFont typeface="+mj-lt"/>
              <a:buAutoNum type="arabicPeriod"/>
            </a:pPr>
            <a:r>
              <a:rPr lang="en-US" sz="2400" b="1" dirty="0"/>
              <a:t>“Hold the course.”  This is not a sprint and there will be frustrations and setbacks along the way</a:t>
            </a:r>
          </a:p>
          <a:p>
            <a:pPr marL="342900" indent="-342900">
              <a:buFont typeface="+mj-lt"/>
              <a:buAutoNum type="arabicPeriod"/>
            </a:pPr>
            <a:r>
              <a:rPr lang="en-US" sz="2400" b="1" dirty="0"/>
              <a:t>Connect with others.  The more connected we are, the better - with individuals or groups or organizations</a:t>
            </a:r>
          </a:p>
          <a:p>
            <a:endParaRPr lang="en-US" dirty="0"/>
          </a:p>
        </p:txBody>
      </p:sp>
    </p:spTree>
    <p:extLst>
      <p:ext uri="{BB962C8B-B14F-4D97-AF65-F5344CB8AC3E}">
        <p14:creationId xmlns:p14="http://schemas.microsoft.com/office/powerpoint/2010/main" val="1807919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CCD5F-C1EA-388C-8C0F-E85ACFEBF5BA}"/>
              </a:ext>
            </a:extLst>
          </p:cNvPr>
          <p:cNvSpPr>
            <a:spLocks noGrp="1"/>
          </p:cNvSpPr>
          <p:nvPr>
            <p:ph type="title"/>
          </p:nvPr>
        </p:nvSpPr>
        <p:spPr/>
        <p:txBody>
          <a:bodyPr/>
          <a:lstStyle/>
          <a:p>
            <a:pPr algn="ctr"/>
            <a:r>
              <a:rPr lang="en-US" b="1" dirty="0"/>
              <a:t>#6 What We Can do to Counter Structural </a:t>
            </a:r>
            <a:br>
              <a:rPr lang="en-US" b="1" dirty="0"/>
            </a:br>
            <a:r>
              <a:rPr lang="en-US" b="1" dirty="0"/>
              <a:t>White Privilege </a:t>
            </a:r>
          </a:p>
        </p:txBody>
      </p:sp>
      <p:sp>
        <p:nvSpPr>
          <p:cNvPr id="3" name="Content Placeholder 2">
            <a:extLst>
              <a:ext uri="{FF2B5EF4-FFF2-40B4-BE49-F238E27FC236}">
                <a16:creationId xmlns:a16="http://schemas.microsoft.com/office/drawing/2014/main" id="{28156CD1-FD6B-7046-C353-F382A866F0E9}"/>
              </a:ext>
            </a:extLst>
          </p:cNvPr>
          <p:cNvSpPr>
            <a:spLocks noGrp="1"/>
          </p:cNvSpPr>
          <p:nvPr>
            <p:ph idx="1"/>
          </p:nvPr>
        </p:nvSpPr>
        <p:spPr/>
        <p:txBody>
          <a:bodyPr>
            <a:normAutofit/>
          </a:bodyPr>
          <a:lstStyle/>
          <a:p>
            <a:r>
              <a:rPr lang="en-US" sz="2800" b="1" dirty="0"/>
              <a:t>This is a more complex challenge than countering personal white privilege</a:t>
            </a:r>
          </a:p>
          <a:p>
            <a:r>
              <a:rPr lang="en-US" sz="2800" b="1" dirty="0"/>
              <a:t>It is a very different path. It’s about “righting the wrongs” of systemic privilege. </a:t>
            </a:r>
          </a:p>
        </p:txBody>
      </p:sp>
    </p:spTree>
    <p:extLst>
      <p:ext uri="{BB962C8B-B14F-4D97-AF65-F5344CB8AC3E}">
        <p14:creationId xmlns:p14="http://schemas.microsoft.com/office/powerpoint/2010/main" val="3495028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D6949-39EE-87DD-6152-DB3AC2FA1938}"/>
              </a:ext>
            </a:extLst>
          </p:cNvPr>
          <p:cNvSpPr>
            <a:spLocks noGrp="1"/>
          </p:cNvSpPr>
          <p:nvPr>
            <p:ph type="title"/>
          </p:nvPr>
        </p:nvSpPr>
        <p:spPr>
          <a:xfrm>
            <a:off x="581192" y="702156"/>
            <a:ext cx="11029616" cy="739018"/>
          </a:xfrm>
        </p:spPr>
        <p:txBody>
          <a:bodyPr/>
          <a:lstStyle/>
          <a:p>
            <a:pPr algn="ctr"/>
            <a:r>
              <a:rPr lang="en-US" b="1" dirty="0"/>
              <a:t>Four Steps to Effective Action</a:t>
            </a:r>
          </a:p>
        </p:txBody>
      </p:sp>
      <p:sp>
        <p:nvSpPr>
          <p:cNvPr id="3" name="Content Placeholder 2">
            <a:extLst>
              <a:ext uri="{FF2B5EF4-FFF2-40B4-BE49-F238E27FC236}">
                <a16:creationId xmlns:a16="http://schemas.microsoft.com/office/drawing/2014/main" id="{86726CC9-D2F2-CBE5-9C1D-2C6F2A2F2791}"/>
              </a:ext>
            </a:extLst>
          </p:cNvPr>
          <p:cNvSpPr>
            <a:spLocks noGrp="1"/>
          </p:cNvSpPr>
          <p:nvPr>
            <p:ph idx="1"/>
          </p:nvPr>
        </p:nvSpPr>
        <p:spPr>
          <a:xfrm>
            <a:off x="367748" y="2180496"/>
            <a:ext cx="11439939" cy="3975348"/>
          </a:xfrm>
        </p:spPr>
        <p:txBody>
          <a:bodyPr>
            <a:normAutofit/>
          </a:bodyPr>
          <a:lstStyle/>
          <a:p>
            <a:pPr marL="0" marR="0" lvl="0" indent="0">
              <a:spcBef>
                <a:spcPts val="0"/>
              </a:spcBef>
              <a:spcAft>
                <a:spcPts val="0"/>
              </a:spcAft>
              <a:buNone/>
            </a:pPr>
            <a:r>
              <a:rPr lang="en-US" sz="2400" b="1" dirty="0">
                <a:effectLst/>
                <a:latin typeface="Times New Roman" panose="02020603050405020304" pitchFamily="18" charset="0"/>
                <a:ea typeface="Times New Roman" panose="02020603050405020304" pitchFamily="18" charset="0"/>
              </a:rPr>
              <a:t>1.  </a:t>
            </a:r>
            <a:r>
              <a:rPr lang="en-US" sz="2400" b="1" dirty="0">
                <a:solidFill>
                  <a:srgbClr val="FF0000"/>
                </a:solidFill>
                <a:effectLst/>
                <a:latin typeface="Times New Roman" panose="02020603050405020304" pitchFamily="18" charset="0"/>
                <a:ea typeface="Times New Roman" panose="02020603050405020304" pitchFamily="18" charset="0"/>
              </a:rPr>
              <a:t>Choose an organization or a topic</a:t>
            </a:r>
            <a:r>
              <a:rPr lang="en-US" sz="2400" b="1" dirty="0">
                <a:effectLst/>
                <a:latin typeface="Times New Roman" panose="02020603050405020304" pitchFamily="18" charset="0"/>
                <a:ea typeface="Times New Roman" panose="02020603050405020304" pitchFamily="18" charset="0"/>
              </a:rPr>
              <a:t>.  Choose an organization(s) that is engaged in 	work that counters white privilege or racism in general.  Or choose a topic, such 	as 	closing the racial wealth gap or education reform.  </a:t>
            </a:r>
          </a:p>
          <a:p>
            <a:pPr marL="0" marR="0" lvl="0" indent="0">
              <a:spcBef>
                <a:spcPts val="0"/>
              </a:spcBef>
              <a:spcAft>
                <a:spcPts val="0"/>
              </a:spcAft>
              <a:buNone/>
            </a:pPr>
            <a:endParaRPr lang="en-US" sz="2400" b="1" dirty="0">
              <a:latin typeface="Times New Roman" panose="02020603050405020304" pitchFamily="18" charset="0"/>
              <a:ea typeface="Times New Roman" panose="02020603050405020304" pitchFamily="18" charset="0"/>
            </a:endParaRPr>
          </a:p>
          <a:p>
            <a:pPr marL="0" marR="0" lvl="0" indent="0">
              <a:spcBef>
                <a:spcPts val="0"/>
              </a:spcBef>
              <a:spcAft>
                <a:spcPts val="0"/>
              </a:spcAft>
              <a:buNone/>
            </a:pPr>
            <a:r>
              <a:rPr lang="en-US" sz="2400" b="1" dirty="0">
                <a:effectLst/>
                <a:latin typeface="Times New Roman" panose="02020603050405020304" pitchFamily="18" charset="0"/>
                <a:ea typeface="Times New Roman" panose="02020603050405020304" pitchFamily="18" charset="0"/>
              </a:rPr>
              <a:t>	The point is to focus your efforts.  If things don’t work out with an initial 	organization or topic, try different options. </a:t>
            </a:r>
          </a:p>
          <a:p>
            <a:pPr marL="457200" marR="0" lvl="0" indent="-457200">
              <a:spcBef>
                <a:spcPts val="0"/>
              </a:spcBef>
              <a:spcAft>
                <a:spcPts val="0"/>
              </a:spcAft>
              <a:buFont typeface="+mj-lt"/>
              <a:buAutoNum type="arabicPeriod"/>
            </a:pPr>
            <a:endParaRPr lang="en-US" sz="2400" b="1" dirty="0">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pPr>
            <a:r>
              <a:rPr lang="en-US" sz="2400" b="1" dirty="0">
                <a:effectLst/>
                <a:latin typeface="Times New Roman" panose="02020603050405020304" pitchFamily="18" charset="0"/>
                <a:ea typeface="Times New Roman" panose="02020603050405020304" pitchFamily="18" charset="0"/>
              </a:rPr>
              <a:t>2.  </a:t>
            </a:r>
            <a:r>
              <a:rPr lang="en-US" sz="2400" b="1" dirty="0">
                <a:solidFill>
                  <a:srgbClr val="FF0000"/>
                </a:solidFill>
                <a:effectLst/>
                <a:latin typeface="Times New Roman" panose="02020603050405020304" pitchFamily="18" charset="0"/>
                <a:ea typeface="Times New Roman" panose="02020603050405020304" pitchFamily="18" charset="0"/>
              </a:rPr>
              <a:t>Choose your actions and the value you want to add</a:t>
            </a:r>
            <a:r>
              <a:rPr lang="en-US" sz="2400" b="1" dirty="0">
                <a:effectLst/>
                <a:latin typeface="Times New Roman" panose="02020603050405020304" pitchFamily="18" charset="0"/>
                <a:ea typeface="Times New Roman" panose="02020603050405020304" pitchFamily="18" charset="0"/>
              </a:rPr>
              <a:t>.  This can be tricky because 	actions and value-add may not be immediately evident.  It may take some 	exploration to zero in on the value you want to add and how to add it. </a:t>
            </a:r>
            <a:endParaRPr lang="en-US" sz="2400" b="1" dirty="0"/>
          </a:p>
        </p:txBody>
      </p:sp>
    </p:spTree>
    <p:extLst>
      <p:ext uri="{BB962C8B-B14F-4D97-AF65-F5344CB8AC3E}">
        <p14:creationId xmlns:p14="http://schemas.microsoft.com/office/powerpoint/2010/main" val="3689628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C4866-EF26-F2E4-1DCA-87E600AEB9AC}"/>
              </a:ext>
            </a:extLst>
          </p:cNvPr>
          <p:cNvSpPr>
            <a:spLocks noGrp="1"/>
          </p:cNvSpPr>
          <p:nvPr>
            <p:ph type="title"/>
          </p:nvPr>
        </p:nvSpPr>
        <p:spPr>
          <a:xfrm>
            <a:off x="581192" y="702156"/>
            <a:ext cx="11029616" cy="778774"/>
          </a:xfrm>
        </p:spPr>
        <p:txBody>
          <a:bodyPr/>
          <a:lstStyle/>
          <a:p>
            <a:pPr algn="ctr"/>
            <a:r>
              <a:rPr lang="en-US" b="1" dirty="0"/>
              <a:t>Four Steps to Effective Action</a:t>
            </a:r>
            <a:endParaRPr lang="en-US" dirty="0"/>
          </a:p>
        </p:txBody>
      </p:sp>
      <p:sp>
        <p:nvSpPr>
          <p:cNvPr id="3" name="Content Placeholder 2">
            <a:extLst>
              <a:ext uri="{FF2B5EF4-FFF2-40B4-BE49-F238E27FC236}">
                <a16:creationId xmlns:a16="http://schemas.microsoft.com/office/drawing/2014/main" id="{768B0AAB-68C4-9DF1-1971-645A2CFC11B5}"/>
              </a:ext>
            </a:extLst>
          </p:cNvPr>
          <p:cNvSpPr>
            <a:spLocks noGrp="1"/>
          </p:cNvSpPr>
          <p:nvPr>
            <p:ph idx="1"/>
          </p:nvPr>
        </p:nvSpPr>
        <p:spPr/>
        <p:txBody>
          <a:bodyPr>
            <a:normAutofit/>
          </a:bodyPr>
          <a:lstStyle/>
          <a:p>
            <a:pPr marL="0" indent="0">
              <a:buNone/>
            </a:pPr>
            <a:r>
              <a:rPr lang="en-US" sz="2400" b="1" dirty="0">
                <a:solidFill>
                  <a:schemeClr val="tx1"/>
                </a:solidFill>
                <a:effectLst/>
                <a:latin typeface="Times New Roman" panose="02020603050405020304" pitchFamily="18" charset="0"/>
                <a:ea typeface="Times New Roman" panose="02020603050405020304" pitchFamily="18" charset="0"/>
              </a:rPr>
              <a:t>3.</a:t>
            </a:r>
            <a:r>
              <a:rPr lang="en-US" sz="2400" b="1" dirty="0">
                <a:solidFill>
                  <a:srgbClr val="FF0000"/>
                </a:solidFill>
                <a:effectLst/>
                <a:latin typeface="Times New Roman" panose="02020603050405020304" pitchFamily="18" charset="0"/>
                <a:ea typeface="Times New Roman" panose="02020603050405020304" pitchFamily="18" charset="0"/>
              </a:rPr>
              <a:t>  Act.</a:t>
            </a:r>
            <a:r>
              <a:rPr lang="en-US" sz="2400" b="1" dirty="0">
                <a:effectLst/>
                <a:latin typeface="Times New Roman" panose="02020603050405020304" pitchFamily="18" charset="0"/>
                <a:ea typeface="Times New Roman" panose="02020603050405020304" pitchFamily="18" charset="0"/>
              </a:rPr>
              <a:t>  Start small, but start.  You may need to do some preparation to play the role you want to play, but don’t get stuck preparing and don’t wait for everything to be just right before venturing out</a:t>
            </a:r>
            <a:r>
              <a:rPr lang="en-US" sz="2400" b="1" dirty="0">
                <a:effectLst/>
              </a:rPr>
              <a:t> </a:t>
            </a:r>
          </a:p>
          <a:p>
            <a:pPr marL="0" indent="0">
              <a:buNone/>
            </a:pPr>
            <a:r>
              <a:rPr lang="en-US" sz="2400" b="1" dirty="0">
                <a:solidFill>
                  <a:schemeClr val="tx1"/>
                </a:solidFill>
              </a:rPr>
              <a:t>4.</a:t>
            </a:r>
            <a:r>
              <a:rPr lang="en-US" sz="2400" b="1" dirty="0">
                <a:solidFill>
                  <a:srgbClr val="FF0000"/>
                </a:solidFill>
              </a:rPr>
              <a:t>  Persevere &amp; </a:t>
            </a:r>
            <a:r>
              <a:rPr lang="en-US" sz="2400" b="1" dirty="0">
                <a:solidFill>
                  <a:srgbClr val="FF0000"/>
                </a:solidFill>
                <a:effectLst/>
                <a:latin typeface="Times New Roman" panose="02020603050405020304" pitchFamily="18" charset="0"/>
                <a:ea typeface="Times New Roman" panose="02020603050405020304" pitchFamily="18" charset="0"/>
              </a:rPr>
              <a:t>“Hold the Course.”  </a:t>
            </a:r>
            <a:r>
              <a:rPr lang="en-US" sz="2400" b="1" dirty="0">
                <a:effectLst/>
                <a:latin typeface="Times New Roman" panose="02020603050405020304" pitchFamily="18" charset="0"/>
                <a:ea typeface="Times New Roman" panose="02020603050405020304" pitchFamily="18" charset="0"/>
              </a:rPr>
              <a:t>Syste</a:t>
            </a:r>
            <a:r>
              <a:rPr lang="en-US" sz="2400" b="1" dirty="0">
                <a:latin typeface="Times New Roman" panose="02020603050405020304" pitchFamily="18" charset="0"/>
                <a:ea typeface="Times New Roman" panose="02020603050405020304" pitchFamily="18" charset="0"/>
              </a:rPr>
              <a:t>mic change is not usually quickly achieved and cokes with progress, setbacks, break-throughs and frustrations and regressions</a:t>
            </a:r>
            <a:endParaRPr lang="en-US" sz="2400" b="1" dirty="0"/>
          </a:p>
        </p:txBody>
      </p:sp>
    </p:spTree>
    <p:extLst>
      <p:ext uri="{BB962C8B-B14F-4D97-AF65-F5344CB8AC3E}">
        <p14:creationId xmlns:p14="http://schemas.microsoft.com/office/powerpoint/2010/main" val="459980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4D141-0537-C942-BCF4-07750E789B9A}"/>
              </a:ext>
            </a:extLst>
          </p:cNvPr>
          <p:cNvSpPr>
            <a:spLocks noGrp="1"/>
          </p:cNvSpPr>
          <p:nvPr>
            <p:ph type="title"/>
          </p:nvPr>
        </p:nvSpPr>
        <p:spPr>
          <a:xfrm>
            <a:off x="581192" y="702156"/>
            <a:ext cx="11029616" cy="709201"/>
          </a:xfrm>
        </p:spPr>
        <p:txBody>
          <a:bodyPr/>
          <a:lstStyle/>
          <a:p>
            <a:pPr algn="ctr"/>
            <a:r>
              <a:rPr lang="en-US" b="1" dirty="0"/>
              <a:t>#1  What White Privilege is</a:t>
            </a:r>
          </a:p>
        </p:txBody>
      </p:sp>
      <p:sp>
        <p:nvSpPr>
          <p:cNvPr id="3" name="Content Placeholder 2">
            <a:extLst>
              <a:ext uri="{FF2B5EF4-FFF2-40B4-BE49-F238E27FC236}">
                <a16:creationId xmlns:a16="http://schemas.microsoft.com/office/drawing/2014/main" id="{FC437E69-E20A-5C43-4501-A600C8CE8962}"/>
              </a:ext>
            </a:extLst>
          </p:cNvPr>
          <p:cNvSpPr>
            <a:spLocks noGrp="1"/>
          </p:cNvSpPr>
          <p:nvPr>
            <p:ph idx="1"/>
          </p:nvPr>
        </p:nvSpPr>
        <p:spPr>
          <a:xfrm>
            <a:off x="581192" y="1987826"/>
            <a:ext cx="11029615" cy="4403035"/>
          </a:xfrm>
        </p:spPr>
        <p:txBody>
          <a:bodyPr>
            <a:normAutofit/>
          </a:bodyPr>
          <a:lstStyle/>
          <a:p>
            <a:r>
              <a:rPr lang="en-US" sz="2800" b="1" dirty="0"/>
              <a:t>White privilege is a set of benefits granted to those of us who, by race, resemble those who dominate the power positions in our institutions</a:t>
            </a:r>
          </a:p>
          <a:p>
            <a:r>
              <a:rPr lang="en-US" sz="2800" b="1" dirty="0"/>
              <a:t>It’s a built-in advantage for White people because we are White</a:t>
            </a:r>
          </a:p>
          <a:p>
            <a:r>
              <a:rPr lang="en-US" sz="2800" b="1" dirty="0"/>
              <a:t>Having White privilege is not an option. We didn’t ask for it. We can’t get rid of it</a:t>
            </a:r>
          </a:p>
          <a:p>
            <a:r>
              <a:rPr lang="en-US" sz="2800" b="1" dirty="0"/>
              <a:t>It doesn’t mean we don’t have to struggle in life or don’t deserve what we have achieved</a:t>
            </a:r>
          </a:p>
          <a:p>
            <a:endParaRPr lang="en-US" dirty="0"/>
          </a:p>
        </p:txBody>
      </p:sp>
    </p:spTree>
    <p:extLst>
      <p:ext uri="{BB962C8B-B14F-4D97-AF65-F5344CB8AC3E}">
        <p14:creationId xmlns:p14="http://schemas.microsoft.com/office/powerpoint/2010/main" val="1968183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E8DC4-8B84-DD4D-EC3C-A5E1207C31AA}"/>
              </a:ext>
            </a:extLst>
          </p:cNvPr>
          <p:cNvSpPr>
            <a:spLocks noGrp="1"/>
          </p:cNvSpPr>
          <p:nvPr>
            <p:ph type="title"/>
          </p:nvPr>
        </p:nvSpPr>
        <p:spPr>
          <a:xfrm>
            <a:off x="581192" y="702156"/>
            <a:ext cx="11029616" cy="748957"/>
          </a:xfrm>
        </p:spPr>
        <p:txBody>
          <a:bodyPr/>
          <a:lstStyle/>
          <a:p>
            <a:pPr algn="ctr"/>
            <a:r>
              <a:rPr lang="en-US" b="1" dirty="0"/>
              <a:t>#7  Common Pitfalls</a:t>
            </a:r>
          </a:p>
        </p:txBody>
      </p:sp>
      <p:sp>
        <p:nvSpPr>
          <p:cNvPr id="3" name="Content Placeholder 2">
            <a:extLst>
              <a:ext uri="{FF2B5EF4-FFF2-40B4-BE49-F238E27FC236}">
                <a16:creationId xmlns:a16="http://schemas.microsoft.com/office/drawing/2014/main" id="{DF179507-6F65-849D-8AF5-4A2D58759B7D}"/>
              </a:ext>
            </a:extLst>
          </p:cNvPr>
          <p:cNvSpPr>
            <a:spLocks noGrp="1"/>
          </p:cNvSpPr>
          <p:nvPr>
            <p:ph idx="1"/>
          </p:nvPr>
        </p:nvSpPr>
        <p:spPr/>
        <p:txBody>
          <a:bodyPr/>
          <a:lstStyle/>
          <a:p>
            <a:pPr marL="342900" indent="-342900">
              <a:buFont typeface="+mj-lt"/>
              <a:buAutoNum type="arabicPeriod"/>
            </a:pPr>
            <a:r>
              <a:rPr lang="en-US" sz="2800" b="1" dirty="0">
                <a:effectLst/>
                <a:latin typeface="Times New Roman" panose="02020603050405020304" pitchFamily="18" charset="0"/>
                <a:ea typeface="Times New Roman" panose="02020603050405020304" pitchFamily="18" charset="0"/>
              </a:rPr>
              <a:t>Pitfall #1:  Denial </a:t>
            </a:r>
          </a:p>
          <a:p>
            <a:pPr marL="342900" indent="-342900">
              <a:buFont typeface="+mj-lt"/>
              <a:buAutoNum type="arabicPeriod"/>
            </a:pPr>
            <a:r>
              <a:rPr lang="en-US" sz="2800" b="1" dirty="0">
                <a:effectLst/>
                <a:latin typeface="Times New Roman" panose="02020603050405020304" pitchFamily="18" charset="0"/>
                <a:ea typeface="Times New Roman" panose="02020603050405020304" pitchFamily="18" charset="0"/>
              </a:rPr>
              <a:t>Pitfalls #2:  “Who am I to…”</a:t>
            </a:r>
            <a:r>
              <a:rPr lang="en-US" sz="2800" b="1" dirty="0">
                <a:effectLst/>
              </a:rPr>
              <a:t> </a:t>
            </a:r>
            <a:endParaRPr lang="en-US" sz="2800" b="1" dirty="0">
              <a:latin typeface="Times New Roman" panose="02020603050405020304" pitchFamily="18" charset="0"/>
            </a:endParaRPr>
          </a:p>
          <a:p>
            <a:pPr marL="342900" indent="-342900">
              <a:buFont typeface="+mj-lt"/>
              <a:buAutoNum type="arabicPeriod"/>
            </a:pPr>
            <a:r>
              <a:rPr lang="en-US" sz="2800" b="1" dirty="0">
                <a:effectLst/>
                <a:latin typeface="Times New Roman" panose="02020603050405020304" pitchFamily="18" charset="0"/>
                <a:ea typeface="Times New Roman" panose="02020603050405020304" pitchFamily="18" charset="0"/>
              </a:rPr>
              <a:t>Pitfall #3:  Not connecting with others or losing connections</a:t>
            </a:r>
            <a:r>
              <a:rPr lang="en-US" sz="2800" b="1" dirty="0">
                <a:effectLst/>
              </a:rPr>
              <a:t> </a:t>
            </a:r>
            <a:endParaRPr lang="en-US" sz="2800" b="1" dirty="0">
              <a:effectLst/>
              <a:latin typeface="Times New Roman" panose="02020603050405020304" pitchFamily="18" charset="0"/>
            </a:endParaRPr>
          </a:p>
          <a:p>
            <a:pPr marL="342900" indent="-342900">
              <a:buFont typeface="+mj-lt"/>
              <a:buAutoNum type="arabicPeriod"/>
            </a:pPr>
            <a:r>
              <a:rPr lang="en-US" sz="2800" b="1" dirty="0">
                <a:effectLst/>
                <a:latin typeface="Times New Roman" panose="02020603050405020304" pitchFamily="18" charset="0"/>
                <a:ea typeface="Times New Roman" panose="02020603050405020304" pitchFamily="18" charset="0"/>
              </a:rPr>
              <a:t>Pitfall #4:  Becoming discouraged vs. holding the course</a:t>
            </a:r>
          </a:p>
          <a:p>
            <a:endParaRPr lang="en-US" dirty="0"/>
          </a:p>
        </p:txBody>
      </p:sp>
    </p:spTree>
    <p:extLst>
      <p:ext uri="{BB962C8B-B14F-4D97-AF65-F5344CB8AC3E}">
        <p14:creationId xmlns:p14="http://schemas.microsoft.com/office/powerpoint/2010/main" val="392657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5BF28-685B-875C-3B60-A96D3084B987}"/>
              </a:ext>
            </a:extLst>
          </p:cNvPr>
          <p:cNvSpPr>
            <a:spLocks noGrp="1"/>
          </p:cNvSpPr>
          <p:nvPr>
            <p:ph type="title"/>
          </p:nvPr>
        </p:nvSpPr>
        <p:spPr>
          <a:xfrm>
            <a:off x="581192" y="702156"/>
            <a:ext cx="11029616" cy="778774"/>
          </a:xfrm>
        </p:spPr>
        <p:txBody>
          <a:bodyPr/>
          <a:lstStyle/>
          <a:p>
            <a:pPr algn="ctr"/>
            <a:r>
              <a:rPr lang="en-US" b="1" dirty="0"/>
              <a:t>We Each Do </a:t>
            </a:r>
            <a:r>
              <a:rPr lang="en-US" b="1"/>
              <a:t>Our Part - Now</a:t>
            </a:r>
            <a:endParaRPr lang="en-US" b="1" dirty="0"/>
          </a:p>
        </p:txBody>
      </p:sp>
      <p:sp>
        <p:nvSpPr>
          <p:cNvPr id="3" name="Content Placeholder 2">
            <a:extLst>
              <a:ext uri="{FF2B5EF4-FFF2-40B4-BE49-F238E27FC236}">
                <a16:creationId xmlns:a16="http://schemas.microsoft.com/office/drawing/2014/main" id="{59C71915-A81B-B550-3877-413E08DCBC2E}"/>
              </a:ext>
            </a:extLst>
          </p:cNvPr>
          <p:cNvSpPr>
            <a:spLocks noGrp="1"/>
          </p:cNvSpPr>
          <p:nvPr>
            <p:ph idx="1"/>
          </p:nvPr>
        </p:nvSpPr>
        <p:spPr/>
        <p:txBody>
          <a:bodyPr/>
          <a:lstStyle/>
          <a:p>
            <a:pPr marL="0" marR="0" indent="0" algn="ctr">
              <a:spcBef>
                <a:spcPts val="0"/>
              </a:spcBef>
              <a:spcAft>
                <a:spcPts val="0"/>
              </a:spcAft>
              <a:buNone/>
            </a:pPr>
            <a:r>
              <a:rPr lang="en-US" sz="2400" b="1" i="1" dirty="0">
                <a:effectLst/>
                <a:latin typeface="Cambria" panose="02040503050406030204" pitchFamily="18" charset="0"/>
                <a:ea typeface="Times New Roman" panose="02020603050405020304" pitchFamily="18" charset="0"/>
              </a:rPr>
              <a:t>“It is from the numberless diverse acts of courage and belief that human history is shaped. Each time a man (or a woman) stands up for an ideal, or acts to improve the lot of others, or strikes out against injustice, he (or she) sends a tiny ripple of hope, and crossing each other from a million different centers of energy and daring, those ripples build a current which can sweep down the mightiest walls of oppression and resistance.”</a:t>
            </a:r>
            <a:endParaRPr lang="en-US" sz="2400" b="1"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n-US" sz="2400" b="1" i="1" dirty="0">
                <a:effectLst/>
                <a:latin typeface="Cambria" panose="02040503050406030204" pitchFamily="18" charset="0"/>
                <a:ea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n-US" sz="2000" b="1" dirty="0">
                <a:effectLst/>
                <a:latin typeface="Cambria" panose="02040503050406030204" pitchFamily="18" charset="0"/>
                <a:ea typeface="Times New Roman" panose="02020603050405020304" pitchFamily="18" charset="0"/>
                <a:cs typeface="Verdana" panose="020B0604030504040204" pitchFamily="34" charset="0"/>
              </a:rPr>
              <a:t>Robert Francis Kennedy, speech at Day of Affirmation, University of </a:t>
            </a:r>
            <a:r>
              <a:rPr lang="en-US" sz="2000" b="1" dirty="0" err="1">
                <a:effectLst/>
                <a:latin typeface="Cambria" panose="02040503050406030204" pitchFamily="18" charset="0"/>
                <a:ea typeface="Times New Roman" panose="02020603050405020304" pitchFamily="18" charset="0"/>
                <a:cs typeface="Verdana" panose="020B0604030504040204" pitchFamily="34" charset="0"/>
              </a:rPr>
              <a:t>Capetown</a:t>
            </a:r>
            <a:r>
              <a:rPr lang="en-US" sz="2000" b="1" dirty="0">
                <a:effectLst/>
                <a:latin typeface="Cambria" panose="02040503050406030204" pitchFamily="18" charset="0"/>
                <a:ea typeface="Times New Roman" panose="02020603050405020304" pitchFamily="18" charset="0"/>
                <a:cs typeface="Verdana" panose="020B0604030504040204" pitchFamily="34" charset="0"/>
              </a:rPr>
              <a:t>, South Africa</a:t>
            </a:r>
            <a:endParaRPr lang="en-US" sz="2000" b="1"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48003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36CB8-FF06-635C-442B-2DC74C476F8E}"/>
              </a:ext>
            </a:extLst>
          </p:cNvPr>
          <p:cNvSpPr>
            <a:spLocks noGrp="1"/>
          </p:cNvSpPr>
          <p:nvPr>
            <p:ph type="title"/>
          </p:nvPr>
        </p:nvSpPr>
        <p:spPr>
          <a:xfrm>
            <a:off x="581192" y="702156"/>
            <a:ext cx="11029616" cy="619748"/>
          </a:xfrm>
        </p:spPr>
        <p:txBody>
          <a:bodyPr/>
          <a:lstStyle/>
          <a:p>
            <a:pPr algn="ctr"/>
            <a:r>
              <a:rPr lang="en-US" b="1" dirty="0"/>
              <a:t>#1  What White Privilege is</a:t>
            </a:r>
            <a:endParaRPr lang="en-US" dirty="0"/>
          </a:p>
        </p:txBody>
      </p:sp>
      <p:sp>
        <p:nvSpPr>
          <p:cNvPr id="3" name="Content Placeholder 2">
            <a:extLst>
              <a:ext uri="{FF2B5EF4-FFF2-40B4-BE49-F238E27FC236}">
                <a16:creationId xmlns:a16="http://schemas.microsoft.com/office/drawing/2014/main" id="{5CF52519-614B-2DA0-69D4-DCCE851D6902}"/>
              </a:ext>
            </a:extLst>
          </p:cNvPr>
          <p:cNvSpPr>
            <a:spLocks noGrp="1"/>
          </p:cNvSpPr>
          <p:nvPr>
            <p:ph idx="1"/>
          </p:nvPr>
        </p:nvSpPr>
        <p:spPr>
          <a:xfrm>
            <a:off x="581192" y="1948070"/>
            <a:ext cx="11029615" cy="4353339"/>
          </a:xfrm>
        </p:spPr>
        <p:txBody>
          <a:bodyPr>
            <a:normAutofit/>
          </a:bodyPr>
          <a:lstStyle/>
          <a:p>
            <a:r>
              <a:rPr lang="en-US" sz="2800" b="1" dirty="0"/>
              <a:t>We have white privilege even if disadvantaged in other ways</a:t>
            </a:r>
          </a:p>
          <a:p>
            <a:r>
              <a:rPr lang="en-US" sz="2800" b="1" dirty="0"/>
              <a:t>“White privilege” feels like an indictment. It is. An indictment is an accusation that something is very wrong. That fits white privilege and its impact</a:t>
            </a:r>
          </a:p>
          <a:p>
            <a:r>
              <a:rPr lang="en-US" sz="2800" b="1" dirty="0"/>
              <a:t>We inherited the challenge. We are not to blame for it. But, we have not yet successfully met the challenge. That’s the challenge we face now</a:t>
            </a:r>
          </a:p>
        </p:txBody>
      </p:sp>
    </p:spTree>
    <p:extLst>
      <p:ext uri="{BB962C8B-B14F-4D97-AF65-F5344CB8AC3E}">
        <p14:creationId xmlns:p14="http://schemas.microsoft.com/office/powerpoint/2010/main" val="2199127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443FD-BAC9-E398-163D-14BAD141E051}"/>
              </a:ext>
            </a:extLst>
          </p:cNvPr>
          <p:cNvSpPr>
            <a:spLocks noGrp="1"/>
          </p:cNvSpPr>
          <p:nvPr>
            <p:ph type="title"/>
          </p:nvPr>
        </p:nvSpPr>
        <p:spPr>
          <a:xfrm>
            <a:off x="581192" y="702156"/>
            <a:ext cx="11029616" cy="669444"/>
          </a:xfrm>
        </p:spPr>
        <p:txBody>
          <a:bodyPr/>
          <a:lstStyle/>
          <a:p>
            <a:pPr algn="ctr"/>
            <a:r>
              <a:rPr lang="en-US" b="1" dirty="0"/>
              <a:t>#1  What White Privilege is</a:t>
            </a:r>
            <a:endParaRPr lang="en-US" dirty="0"/>
          </a:p>
        </p:txBody>
      </p:sp>
      <p:sp>
        <p:nvSpPr>
          <p:cNvPr id="3" name="Content Placeholder 2">
            <a:extLst>
              <a:ext uri="{FF2B5EF4-FFF2-40B4-BE49-F238E27FC236}">
                <a16:creationId xmlns:a16="http://schemas.microsoft.com/office/drawing/2014/main" id="{4D0E4358-F9D5-A10D-36E0-B21A79172EC6}"/>
              </a:ext>
            </a:extLst>
          </p:cNvPr>
          <p:cNvSpPr>
            <a:spLocks noGrp="1"/>
          </p:cNvSpPr>
          <p:nvPr>
            <p:ph idx="1"/>
          </p:nvPr>
        </p:nvSpPr>
        <p:spPr/>
        <p:txBody>
          <a:bodyPr>
            <a:normAutofit/>
          </a:bodyPr>
          <a:lstStyle/>
          <a:p>
            <a:pPr marL="0" indent="0" algn="ctr">
              <a:buNone/>
            </a:pPr>
            <a:r>
              <a:rPr lang="en-US" sz="2800" b="1" i="1" dirty="0"/>
              <a:t>“White privilege is about the word white, not rich. It’s having an advantage built into your life. It’s not saying your life hasn’t been hard; it’s saying your skin color hasn’t contributed to the difficulty in your life” </a:t>
            </a:r>
          </a:p>
          <a:p>
            <a:pPr marL="0" indent="0" algn="ctr">
              <a:buNone/>
            </a:pPr>
            <a:r>
              <a:rPr lang="en-US" sz="2400" b="1" dirty="0"/>
              <a:t>Emmanuel </a:t>
            </a:r>
            <a:r>
              <a:rPr lang="en-US" sz="2400" b="1" dirty="0" err="1"/>
              <a:t>Acho</a:t>
            </a:r>
            <a:r>
              <a:rPr lang="en-US" sz="2400" b="1" dirty="0"/>
              <a:t>, Uncomfortable Conversations with a Black Man</a:t>
            </a:r>
          </a:p>
        </p:txBody>
      </p:sp>
    </p:spTree>
    <p:extLst>
      <p:ext uri="{BB962C8B-B14F-4D97-AF65-F5344CB8AC3E}">
        <p14:creationId xmlns:p14="http://schemas.microsoft.com/office/powerpoint/2010/main" val="321774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E5938-91B6-2E96-3B4F-DE02FCE294E0}"/>
              </a:ext>
            </a:extLst>
          </p:cNvPr>
          <p:cNvSpPr>
            <a:spLocks noGrp="1"/>
          </p:cNvSpPr>
          <p:nvPr>
            <p:ph type="title"/>
          </p:nvPr>
        </p:nvSpPr>
        <p:spPr>
          <a:xfrm>
            <a:off x="581192" y="702156"/>
            <a:ext cx="11029616" cy="768835"/>
          </a:xfrm>
        </p:spPr>
        <p:txBody>
          <a:bodyPr/>
          <a:lstStyle/>
          <a:p>
            <a:pPr algn="ctr"/>
            <a:r>
              <a:rPr lang="en-US" b="1" dirty="0"/>
              <a:t>#1  What White Privilege is – Two Forms</a:t>
            </a:r>
            <a:endParaRPr lang="en-US" dirty="0"/>
          </a:p>
        </p:txBody>
      </p:sp>
      <p:sp>
        <p:nvSpPr>
          <p:cNvPr id="3" name="Content Placeholder 2">
            <a:extLst>
              <a:ext uri="{FF2B5EF4-FFF2-40B4-BE49-F238E27FC236}">
                <a16:creationId xmlns:a16="http://schemas.microsoft.com/office/drawing/2014/main" id="{123DB82F-9986-F5A5-C44E-43B30657B95B}"/>
              </a:ext>
            </a:extLst>
          </p:cNvPr>
          <p:cNvSpPr>
            <a:spLocks noGrp="1"/>
          </p:cNvSpPr>
          <p:nvPr>
            <p:ph idx="1"/>
          </p:nvPr>
        </p:nvSpPr>
        <p:spPr>
          <a:xfrm>
            <a:off x="581192" y="1838739"/>
            <a:ext cx="11029615" cy="4750903"/>
          </a:xfrm>
        </p:spPr>
        <p:txBody>
          <a:bodyPr>
            <a:normAutofit/>
          </a:bodyPr>
          <a:lstStyle/>
          <a:p>
            <a:pPr marL="0" indent="0" algn="ctr">
              <a:buNone/>
            </a:pPr>
            <a:r>
              <a:rPr lang="en-US" sz="2800" b="1" dirty="0"/>
              <a:t>Personal White Privilege </a:t>
            </a:r>
          </a:p>
          <a:p>
            <a:r>
              <a:rPr lang="en-US" sz="2400" b="1" dirty="0"/>
              <a:t>This is more a basic right to be naturally treated well in daily life by others &amp; our institutions</a:t>
            </a:r>
          </a:p>
          <a:p>
            <a:r>
              <a:rPr lang="en-US" sz="2400" b="1" dirty="0"/>
              <a:t>The challenge here is to extend the advantages of personal white privilege to others (advantages “with” vs. advantages “over”).</a:t>
            </a:r>
          </a:p>
          <a:p>
            <a:r>
              <a:rPr lang="en-US" sz="2400" b="1" dirty="0"/>
              <a:t>This form of privilege should be a basic human right</a:t>
            </a:r>
          </a:p>
          <a:p>
            <a:r>
              <a:rPr lang="en-US" sz="2400" b="1" dirty="0"/>
              <a:t>This is not a matter of White people giving up advantages, but rather a matter of White people fighting for others to enjoy the same advantages in daily life</a:t>
            </a:r>
          </a:p>
        </p:txBody>
      </p:sp>
    </p:spTree>
    <p:extLst>
      <p:ext uri="{BB962C8B-B14F-4D97-AF65-F5344CB8AC3E}">
        <p14:creationId xmlns:p14="http://schemas.microsoft.com/office/powerpoint/2010/main" val="154241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2C490-E69C-9AF4-3B3C-F62D82E068C3}"/>
              </a:ext>
            </a:extLst>
          </p:cNvPr>
          <p:cNvSpPr>
            <a:spLocks noGrp="1"/>
          </p:cNvSpPr>
          <p:nvPr>
            <p:ph type="title"/>
          </p:nvPr>
        </p:nvSpPr>
        <p:spPr>
          <a:xfrm>
            <a:off x="581192" y="702156"/>
            <a:ext cx="11029616" cy="679383"/>
          </a:xfrm>
        </p:spPr>
        <p:txBody>
          <a:bodyPr/>
          <a:lstStyle/>
          <a:p>
            <a:pPr algn="ctr"/>
            <a:r>
              <a:rPr lang="en-US" b="1" dirty="0"/>
              <a:t>#1  What White Privilege is – Two Forms</a:t>
            </a:r>
            <a:endParaRPr lang="en-US" dirty="0"/>
          </a:p>
        </p:txBody>
      </p:sp>
      <p:sp>
        <p:nvSpPr>
          <p:cNvPr id="3" name="Content Placeholder 2">
            <a:extLst>
              <a:ext uri="{FF2B5EF4-FFF2-40B4-BE49-F238E27FC236}">
                <a16:creationId xmlns:a16="http://schemas.microsoft.com/office/drawing/2014/main" id="{A6F52FB9-A671-B13E-2F89-FE211C052354}"/>
              </a:ext>
            </a:extLst>
          </p:cNvPr>
          <p:cNvSpPr>
            <a:spLocks noGrp="1"/>
          </p:cNvSpPr>
          <p:nvPr>
            <p:ph idx="1"/>
          </p:nvPr>
        </p:nvSpPr>
        <p:spPr>
          <a:xfrm>
            <a:off x="581192" y="2007704"/>
            <a:ext cx="11029615" cy="4363279"/>
          </a:xfrm>
        </p:spPr>
        <p:txBody>
          <a:bodyPr>
            <a:normAutofit lnSpcReduction="10000"/>
          </a:bodyPr>
          <a:lstStyle/>
          <a:p>
            <a:pPr marL="0" indent="0" algn="ctr">
              <a:buNone/>
            </a:pPr>
            <a:r>
              <a:rPr lang="en-US" sz="2800" b="1" dirty="0"/>
              <a:t>Structural/Systemic White Privilege</a:t>
            </a:r>
          </a:p>
          <a:p>
            <a:r>
              <a:rPr lang="en-US" sz="2400" b="1" dirty="0"/>
              <a:t>A challenge to “right the wrongs” that have been centuries in the making and change the structures, systems, laws, policies, and norms that fundamentally disadvantage Black people</a:t>
            </a:r>
          </a:p>
          <a:p>
            <a:r>
              <a:rPr lang="en-US" sz="2400" b="1" dirty="0"/>
              <a:t>Systemic or structural White Privilege does advantage White people “over” Black people</a:t>
            </a:r>
          </a:p>
          <a:p>
            <a:r>
              <a:rPr lang="en-US" sz="2400" b="1" dirty="0"/>
              <a:t>White people will have to give up some advantages</a:t>
            </a:r>
          </a:p>
          <a:p>
            <a:r>
              <a:rPr lang="en-US" sz="2400" b="1" dirty="0"/>
              <a:t>However, the advantages that we will need to give up in “righting the wrongs” are surprisingly small in comparison to the opportunities that can open up for Black people. </a:t>
            </a:r>
          </a:p>
        </p:txBody>
      </p:sp>
    </p:spTree>
    <p:extLst>
      <p:ext uri="{BB962C8B-B14F-4D97-AF65-F5344CB8AC3E}">
        <p14:creationId xmlns:p14="http://schemas.microsoft.com/office/powerpoint/2010/main" val="1418438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8BCE3-F884-CE18-0688-ACADC02DF593}"/>
              </a:ext>
            </a:extLst>
          </p:cNvPr>
          <p:cNvSpPr>
            <a:spLocks noGrp="1"/>
          </p:cNvSpPr>
          <p:nvPr>
            <p:ph type="title"/>
          </p:nvPr>
        </p:nvSpPr>
        <p:spPr>
          <a:xfrm>
            <a:off x="581192" y="702156"/>
            <a:ext cx="11029616" cy="729079"/>
          </a:xfrm>
        </p:spPr>
        <p:txBody>
          <a:bodyPr/>
          <a:lstStyle/>
          <a:p>
            <a:pPr algn="ctr"/>
            <a:r>
              <a:rPr lang="en-US" b="1" dirty="0"/>
              <a:t>“Why Must We Always Talk About Race?”</a:t>
            </a:r>
          </a:p>
        </p:txBody>
      </p:sp>
      <p:sp>
        <p:nvSpPr>
          <p:cNvPr id="3" name="Content Placeholder 2">
            <a:extLst>
              <a:ext uri="{FF2B5EF4-FFF2-40B4-BE49-F238E27FC236}">
                <a16:creationId xmlns:a16="http://schemas.microsoft.com/office/drawing/2014/main" id="{2CDA7E6C-7B3A-0321-7A03-101DDB83D731}"/>
              </a:ext>
            </a:extLst>
          </p:cNvPr>
          <p:cNvSpPr>
            <a:spLocks noGrp="1"/>
          </p:cNvSpPr>
          <p:nvPr>
            <p:ph idx="1"/>
          </p:nvPr>
        </p:nvSpPr>
        <p:spPr/>
        <p:txBody>
          <a:bodyPr>
            <a:normAutofit/>
          </a:bodyPr>
          <a:lstStyle/>
          <a:p>
            <a:pPr marL="0" indent="0" algn="ctr">
              <a:buNone/>
            </a:pPr>
            <a:r>
              <a:rPr lang="en-US" sz="2800" b="1" i="1" dirty="0"/>
              <a:t>“Why must we always talk about race anyway? Can’t we just be human beings? And Professor Hunk replied – that is exactly what white privilege is, that you can say that. Race doesn’t really exist for you because it has never really been a barrier. Black folks don’t have that choice.” </a:t>
            </a:r>
          </a:p>
          <a:p>
            <a:pPr marL="0" indent="0" algn="ctr">
              <a:buNone/>
            </a:pPr>
            <a:r>
              <a:rPr lang="en-US" sz="2400" b="1" dirty="0" err="1"/>
              <a:t>Chimimanda</a:t>
            </a:r>
            <a:r>
              <a:rPr lang="en-US" sz="2400" b="1" dirty="0"/>
              <a:t> Ngozi Adichie, </a:t>
            </a:r>
            <a:r>
              <a:rPr lang="en-US" sz="2400" b="1" dirty="0" err="1"/>
              <a:t>Americannah</a:t>
            </a:r>
            <a:endParaRPr lang="en-US" sz="2400" b="1" dirty="0"/>
          </a:p>
        </p:txBody>
      </p:sp>
    </p:spTree>
    <p:extLst>
      <p:ext uri="{BB962C8B-B14F-4D97-AF65-F5344CB8AC3E}">
        <p14:creationId xmlns:p14="http://schemas.microsoft.com/office/powerpoint/2010/main" val="2488502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DC5D0-7E1E-6B0F-395A-1A10DE160ADB}"/>
              </a:ext>
            </a:extLst>
          </p:cNvPr>
          <p:cNvSpPr>
            <a:spLocks noGrp="1"/>
          </p:cNvSpPr>
          <p:nvPr>
            <p:ph type="title"/>
          </p:nvPr>
        </p:nvSpPr>
        <p:spPr>
          <a:xfrm>
            <a:off x="581192" y="702156"/>
            <a:ext cx="11029616" cy="758896"/>
          </a:xfrm>
        </p:spPr>
        <p:txBody>
          <a:bodyPr>
            <a:normAutofit/>
          </a:bodyPr>
          <a:lstStyle/>
          <a:p>
            <a:pPr algn="ctr"/>
            <a:r>
              <a:rPr lang="en-US" b="1" dirty="0"/>
              <a:t>#2 What White Privilege Isn’t</a:t>
            </a:r>
          </a:p>
        </p:txBody>
      </p:sp>
      <p:sp>
        <p:nvSpPr>
          <p:cNvPr id="3" name="Content Placeholder 2">
            <a:extLst>
              <a:ext uri="{FF2B5EF4-FFF2-40B4-BE49-F238E27FC236}">
                <a16:creationId xmlns:a16="http://schemas.microsoft.com/office/drawing/2014/main" id="{BDDA513C-676E-9D5E-0872-E1AA6729A44E}"/>
              </a:ext>
            </a:extLst>
          </p:cNvPr>
          <p:cNvSpPr>
            <a:spLocks noGrp="1"/>
          </p:cNvSpPr>
          <p:nvPr>
            <p:ph idx="1"/>
          </p:nvPr>
        </p:nvSpPr>
        <p:spPr>
          <a:xfrm>
            <a:off x="581192" y="1828800"/>
            <a:ext cx="11029615" cy="4770783"/>
          </a:xfrm>
        </p:spPr>
        <p:txBody>
          <a:bodyPr>
            <a:noAutofit/>
          </a:bodyPr>
          <a:lstStyle/>
          <a:p>
            <a:r>
              <a:rPr lang="en-US" sz="2400" b="1" dirty="0"/>
              <a:t>White privilege is not the suggestion that White people have never struggled or that life is not hard for White people. It just means that the struggles have not been caused by our skin color. </a:t>
            </a:r>
          </a:p>
          <a:p>
            <a:r>
              <a:rPr lang="en-US" sz="2400" b="1" dirty="0"/>
              <a:t>White privilege is not the assumption that everything a white person has accomplished is unearned or undeserved</a:t>
            </a:r>
          </a:p>
          <a:p>
            <a:r>
              <a:rPr lang="en-US" sz="2400" b="1" dirty="0"/>
              <a:t>White privilege is not about being “good” or “bad” people. It’s not about blame or shame</a:t>
            </a:r>
          </a:p>
          <a:p>
            <a:r>
              <a:rPr lang="en-US" sz="2400" b="1" dirty="0"/>
              <a:t>It’s not about pie – it’s not win/lose</a:t>
            </a:r>
          </a:p>
        </p:txBody>
      </p:sp>
    </p:spTree>
    <p:extLst>
      <p:ext uri="{BB962C8B-B14F-4D97-AF65-F5344CB8AC3E}">
        <p14:creationId xmlns:p14="http://schemas.microsoft.com/office/powerpoint/2010/main" val="3326236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806C6-4DF2-7F5C-C25C-3DD4CF957ABF}"/>
              </a:ext>
            </a:extLst>
          </p:cNvPr>
          <p:cNvSpPr>
            <a:spLocks noGrp="1"/>
          </p:cNvSpPr>
          <p:nvPr>
            <p:ph type="title"/>
          </p:nvPr>
        </p:nvSpPr>
        <p:spPr>
          <a:xfrm>
            <a:off x="581192" y="702156"/>
            <a:ext cx="11029616" cy="739018"/>
          </a:xfrm>
        </p:spPr>
        <p:txBody>
          <a:bodyPr/>
          <a:lstStyle/>
          <a:p>
            <a:pPr algn="ctr"/>
            <a:r>
              <a:rPr lang="en-US" b="1" dirty="0"/>
              <a:t>#3  What Personal Privilege Looks Like - Examples</a:t>
            </a:r>
          </a:p>
        </p:txBody>
      </p:sp>
      <p:sp>
        <p:nvSpPr>
          <p:cNvPr id="3" name="Content Placeholder 2">
            <a:extLst>
              <a:ext uri="{FF2B5EF4-FFF2-40B4-BE49-F238E27FC236}">
                <a16:creationId xmlns:a16="http://schemas.microsoft.com/office/drawing/2014/main" id="{8BC7CE1A-1A3F-9DC3-622A-62E7241334B9}"/>
              </a:ext>
            </a:extLst>
          </p:cNvPr>
          <p:cNvSpPr>
            <a:spLocks noGrp="1"/>
          </p:cNvSpPr>
          <p:nvPr>
            <p:ph idx="1"/>
          </p:nvPr>
        </p:nvSpPr>
        <p:spPr>
          <a:xfrm>
            <a:off x="308113" y="1958010"/>
            <a:ext cx="11549269" cy="4810538"/>
          </a:xfrm>
        </p:spPr>
        <p:txBody>
          <a:bodyPr>
            <a:noAutofit/>
          </a:bodyPr>
          <a:lstStyle/>
          <a:p>
            <a:pPr marL="0" indent="0">
              <a:buNone/>
            </a:pPr>
            <a:r>
              <a:rPr lang="en-US" sz="2400" b="1" dirty="0"/>
              <a:t>As White people we are more likely to be seen as individuals rather than stereotyped by our race, extended compassion, given the benefit of the doubt</a:t>
            </a:r>
          </a:p>
          <a:p>
            <a:r>
              <a:rPr lang="en-US" sz="2400" b="1" dirty="0"/>
              <a:t>“I can go shopping alone most of the time, pretty well assured that I will not be followed or harassed”</a:t>
            </a:r>
          </a:p>
          <a:p>
            <a:r>
              <a:rPr lang="en-US" sz="2400" b="1" dirty="0"/>
              <a:t>“Whether I use checks, credit cards, or cash, I can count on my skin color to not work against the appearance of financial stability</a:t>
            </a:r>
          </a:p>
          <a:p>
            <a:r>
              <a:rPr lang="en-US" sz="2400" b="1" dirty="0"/>
              <a:t>“I am never asked to speak for all the people of my racial group”</a:t>
            </a:r>
          </a:p>
        </p:txBody>
      </p:sp>
    </p:spTree>
    <p:extLst>
      <p:ext uri="{BB962C8B-B14F-4D97-AF65-F5344CB8AC3E}">
        <p14:creationId xmlns:p14="http://schemas.microsoft.com/office/powerpoint/2010/main" val="1648264802"/>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98</TotalTime>
  <Words>1679</Words>
  <Application>Microsoft Macintosh PowerPoint</Application>
  <PresentationFormat>Widescreen</PresentationFormat>
  <Paragraphs>92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Cambria</vt:lpstr>
      <vt:lpstr>Gill Sans MT</vt:lpstr>
      <vt:lpstr>Times New Roman</vt:lpstr>
      <vt:lpstr>Wingdings 2</vt:lpstr>
      <vt:lpstr>Dividend</vt:lpstr>
      <vt:lpstr>PowerPoint Presentation</vt:lpstr>
      <vt:lpstr>#1  What White Privilege is</vt:lpstr>
      <vt:lpstr>#1  What White Privilege is</vt:lpstr>
      <vt:lpstr>#1  What White Privilege is</vt:lpstr>
      <vt:lpstr>#1  What White Privilege is – Two Forms</vt:lpstr>
      <vt:lpstr>#1  What White Privilege is – Two Forms</vt:lpstr>
      <vt:lpstr>“Why Must We Always Talk About Race?”</vt:lpstr>
      <vt:lpstr>#2 What White Privilege Isn’t</vt:lpstr>
      <vt:lpstr>#3  What Personal Privilege Looks Like - Examples</vt:lpstr>
      <vt:lpstr>#3  What Personal Privilege Looks Like - Examples</vt:lpstr>
      <vt:lpstr>How is This “Privilege”?</vt:lpstr>
      <vt:lpstr>#4 Structural/Systemic White Privilege</vt:lpstr>
      <vt:lpstr>#4 Structural/Systemic White Privilege - Examples</vt:lpstr>
      <vt:lpstr>#4 Structural/Systemic White Privilege - Examples</vt:lpstr>
      <vt:lpstr>#5 What We Can do About Countering  Personal White Privilege </vt:lpstr>
      <vt:lpstr>Five Steps to Effective Sustained Actions</vt:lpstr>
      <vt:lpstr>#6 What We Can do to Counter Structural  White Privilege </vt:lpstr>
      <vt:lpstr>Four Steps to Effective Action</vt:lpstr>
      <vt:lpstr>Four Steps to Effective Action</vt:lpstr>
      <vt:lpstr>#7  Common Pitfalls</vt:lpstr>
      <vt:lpstr>We Each Do Our Part - 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Barnhart</dc:creator>
  <cp:lastModifiedBy>Gordon Barnhart</cp:lastModifiedBy>
  <cp:revision>20</cp:revision>
  <dcterms:created xsi:type="dcterms:W3CDTF">2023-06-24T13:52:37Z</dcterms:created>
  <dcterms:modified xsi:type="dcterms:W3CDTF">2023-06-24T20:38:23Z</dcterms:modified>
</cp:coreProperties>
</file>