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47901-D51B-8F41-A634-D964E8A84479}" type="datetimeFigureOut">
              <a:rPr lang="en-US" smtClean="0"/>
              <a:t>6/26/23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1D378-4756-E94D-B124-C9D2C1A06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8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26602F5-1052-7D40-9653-29F9DEBA35A6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6960-A525-C049-B802-846BC20517C4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B488376-F6D1-894A-A01D-DE7BCB2119B1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E22A-1F42-3B4A-8060-4E81A7FB0DD3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7EC35F-E3C8-E245-810E-E55A8C31D860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E10C-6B15-5D4D-A8A8-A5977B9A44B4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0D13-D503-6B43-92C1-D0D862186C21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E287-7FDB-F747-A1CB-BD0000D02F49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F3BD-2BE4-7B47-8606-4CD4118E8BDC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C6499A-489F-534B-9EA3-1FE2515C5AFD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www.teenheroicjourney.org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491C-10C9-0841-90AC-A283AF331301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E132F4D-59C1-874D-B797-85CDBAD0B148}" type="datetime1">
              <a:rPr lang="en-US" smtClean="0"/>
              <a:t>6/26/23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www.teenheroicjourney.org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BB4-E3DD-E3EE-8632-13F41DA3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34719-C2D2-7942-3F9A-EB45742322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The Story of Racism – 5 Chapters</a:t>
            </a:r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9509D7A4-7007-5718-33E7-3112CD372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615" y="915618"/>
            <a:ext cx="5053914" cy="16846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94F4F-034B-600C-D7D5-55189FE89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408854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A059-3F89-13FE-3E3C-3A5F2283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9261"/>
          </a:xfrm>
        </p:spPr>
        <p:txBody>
          <a:bodyPr/>
          <a:lstStyle/>
          <a:p>
            <a:pPr algn="ctr"/>
            <a:r>
              <a:rPr lang="en-US" sz="2800" b="1" dirty="0">
                <a:effectLst/>
                <a:latin typeface="Cambria" panose="02040503050406030204" pitchFamily="18" charset="0"/>
              </a:rPr>
              <a:t>Stories Matter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BCF4C-3DBF-59B8-48E6-D83E8A01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800" b="1" i="1" dirty="0">
              <a:effectLst/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800" b="1" i="1" dirty="0">
                <a:effectLst/>
                <a:latin typeface="Cambria" panose="02040503050406030204" pitchFamily="18" charset="0"/>
              </a:rPr>
              <a:t>“Everything follows the story – laws, perspectives, values, actions, </a:t>
            </a:r>
          </a:p>
          <a:p>
            <a:pPr marL="0" indent="0" algn="ctr">
              <a:buNone/>
            </a:pPr>
            <a:r>
              <a:rPr lang="en-US" sz="2800" b="1" i="1" dirty="0">
                <a:effectLst/>
                <a:latin typeface="Cambria" panose="02040503050406030204" pitchFamily="18" charset="0"/>
              </a:rPr>
              <a:t>expectations – everything” </a:t>
            </a:r>
          </a:p>
          <a:p>
            <a:pPr marL="0" indent="0">
              <a:buNone/>
            </a:pPr>
            <a:endParaRPr lang="en-US" sz="2800" b="1" i="1" dirty="0">
              <a:latin typeface="Cambria" panose="02040503050406030204" pitchFamily="18" charset="0"/>
            </a:endParaRPr>
          </a:p>
          <a:p>
            <a:r>
              <a:rPr lang="en-US" sz="2800" b="1" dirty="0">
                <a:effectLst/>
                <a:latin typeface="Cambria" panose="02040503050406030204" pitchFamily="18" charset="0"/>
              </a:rPr>
              <a:t>The fundamental story behind racism has always been that “Blacks are inferior” - and slavery – and now racism – is justified</a:t>
            </a:r>
          </a:p>
          <a:p>
            <a:r>
              <a:rPr lang="en-US" sz="2800" b="1" dirty="0">
                <a:effectLst/>
                <a:latin typeface="Cambria" panose="02040503050406030204" pitchFamily="18" charset="0"/>
              </a:rPr>
              <a:t>The stories become part of – and reflected in – the institutions and processes of our communities – and they reinforce the stories 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>
                <a:effectLst/>
                <a:latin typeface="Cambria" panose="02040503050406030204" pitchFamily="18" charset="0"/>
              </a:rPr>
              <a:t> </a:t>
            </a:r>
            <a:endParaRPr lang="en-US" sz="2800" dirty="0"/>
          </a:p>
          <a:p>
            <a:endParaRPr lang="en-US" sz="2800" b="1" dirty="0"/>
          </a:p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BA654-8564-B48D-37C5-35B832D8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12918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D3D5-9AE5-37A4-547D-B8DD220C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871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The First 4 Chapters in the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9A71F-E0C2-E7E9-6B3A-44B49A48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The first four chapters - driven primarily by White economic interests</a:t>
            </a:r>
          </a:p>
          <a:p>
            <a:r>
              <a:rPr lang="en-US" sz="2400" b="1" dirty="0"/>
              <a:t>Chapter four has a psychological driver – mostly issues of  White identity, place &amp; influence</a:t>
            </a:r>
          </a:p>
          <a:p>
            <a:r>
              <a:rPr lang="en-US" sz="2400" b="1" dirty="0"/>
              <a:t>Chapters 1-3 clearly advantaged Whites</a:t>
            </a:r>
          </a:p>
          <a:p>
            <a:r>
              <a:rPr lang="en-US" sz="2400" b="1" dirty="0"/>
              <a:t>Chapter 4 (1960s – present) advantaged Whites but it didn’t feel like it</a:t>
            </a:r>
          </a:p>
          <a:p>
            <a:r>
              <a:rPr lang="en-US" sz="2400" b="1" dirty="0"/>
              <a:t>Chapter 4 decreased some of the disadvantage of Blacks &amp; increase White unease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83D7F-3B4D-3A52-3B07-4E898C07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159103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E3FE-E08D-BC73-9AE1-2B78AFC0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8774"/>
          </a:xfrm>
        </p:spPr>
        <p:txBody>
          <a:bodyPr/>
          <a:lstStyle/>
          <a:p>
            <a:pPr algn="ctr"/>
            <a:r>
              <a:rPr lang="en-US" sz="2800" b="1" dirty="0"/>
              <a:t>Chapter #5 – The Chapter We are Writing 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25C66-EA20-83E2-DB59-762B2A11C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2" y="1938130"/>
            <a:ext cx="11320668" cy="4013681"/>
          </a:xfrm>
        </p:spPr>
        <p:txBody>
          <a:bodyPr>
            <a:normAutofit fontScale="77500" lnSpcReduction="20000"/>
          </a:bodyPr>
          <a:lstStyle/>
          <a:p>
            <a:endParaRPr lang="en-US" sz="2400" b="1" dirty="0"/>
          </a:p>
          <a:p>
            <a:endParaRPr lang="en-US" sz="2600" b="1" dirty="0"/>
          </a:p>
          <a:p>
            <a:r>
              <a:rPr lang="en-US" sz="2800" b="1" dirty="0"/>
              <a:t>Will advantage Whites </a:t>
            </a:r>
            <a:r>
              <a:rPr lang="en-US" sz="2800" b="1" u="sng" dirty="0"/>
              <a:t>and</a:t>
            </a:r>
            <a:r>
              <a:rPr lang="en-US" sz="2800" b="1" dirty="0"/>
              <a:t> Blacks or will disadvantage both </a:t>
            </a:r>
          </a:p>
          <a:p>
            <a:r>
              <a:rPr lang="en-US" sz="2800" b="1" dirty="0">
                <a:effectLst/>
                <a:latin typeface="Cambria" panose="02040503050406030204" pitchFamily="18" charset="0"/>
              </a:rPr>
              <a:t>For a win/win, chapter 5 will need to be the chapter that closes the gap between Whites and Blacks and undermines the deep belief that Blacks are inferior</a:t>
            </a:r>
            <a:endParaRPr lang="en-US" sz="2800" b="1" dirty="0">
              <a:latin typeface="Cambria" panose="02040503050406030204" pitchFamily="18" charset="0"/>
            </a:endParaRPr>
          </a:p>
          <a:p>
            <a:r>
              <a:rPr lang="en-US" sz="2800" b="1" dirty="0">
                <a:effectLst/>
                <a:latin typeface="Cambria" panose="02040503050406030204" pitchFamily="18" charset="0"/>
              </a:rPr>
              <a:t>If chapter 5 is passively/reactively written, it will simply be an extension of chapter 4</a:t>
            </a:r>
          </a:p>
          <a:p>
            <a:r>
              <a:rPr lang="en-US" sz="2800" b="1" dirty="0">
                <a:latin typeface="Cambria" panose="02040503050406030204" pitchFamily="18" charset="0"/>
              </a:rPr>
              <a:t>We must write chapter 5 with intent and courage, otherwise:</a:t>
            </a:r>
          </a:p>
          <a:p>
            <a:pPr marL="0" indent="0" algn="ctr">
              <a:buNone/>
            </a:pPr>
            <a:endParaRPr lang="en-US" sz="2800" b="1" i="1" dirty="0">
              <a:effectLst/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3100" b="1" i="1" dirty="0">
                <a:effectLst/>
                <a:latin typeface="Cambria" panose="02040503050406030204" pitchFamily="18" charset="0"/>
              </a:rPr>
              <a:t>“Whites will still have an advantage over Blacks, but it will </a:t>
            </a:r>
          </a:p>
          <a:p>
            <a:pPr marL="0" indent="0" algn="ctr">
              <a:buNone/>
            </a:pPr>
            <a:r>
              <a:rPr lang="en-US" sz="3100" b="1" i="1" dirty="0">
                <a:effectLst/>
                <a:latin typeface="Cambria" panose="02040503050406030204" pitchFamily="18" charset="0"/>
              </a:rPr>
              <a:t>just be having better seats on the Titanic.” </a:t>
            </a:r>
            <a:endParaRPr lang="en-US" sz="3100" b="1" dirty="0"/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0E343-39CC-4CE2-BAC1-C85CD2D8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79487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D94B-3D62-D391-9C54-93466007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871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We are the Authors of Chapter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DD84B-44A5-B820-4F16-F32EB015F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Must go beyond guilt or shame for chapters 1-4 to write chapter 5</a:t>
            </a:r>
          </a:p>
          <a:p>
            <a:r>
              <a:rPr lang="en-US" sz="2400" b="1" dirty="0"/>
              <a:t>That requires a journey into the unknown with no credible roadmap</a:t>
            </a:r>
          </a:p>
          <a:p>
            <a:r>
              <a:rPr lang="en-US" sz="2400" b="1" dirty="0"/>
              <a:t>We must commit and “learn the way with no guarantees of success</a:t>
            </a:r>
          </a:p>
          <a:p>
            <a:r>
              <a:rPr lang="en-US" sz="2400" b="1" dirty="0"/>
              <a:t>The great “American Experiment” is just that – an experiment</a:t>
            </a:r>
          </a:p>
          <a:p>
            <a:r>
              <a:rPr lang="en-US" sz="2400" b="1" dirty="0"/>
              <a:t>“American Greatness” will be called for – and we will model “American Greatness” if we respond to counter racism in chapter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D6D29-AE25-7F8C-C07F-C0DEACFB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397432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DC50-F75F-3F5B-A5FF-CFD361A3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41063"/>
            <a:ext cx="11029616" cy="143682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/>
                <a:latin typeface="Cambria" panose="02040503050406030204" pitchFamily="18" charset="0"/>
              </a:rPr>
              <a:t>“American Greatness” &amp; Chapter 5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B843-493C-A141-BB45-9D5773A39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“The greatness of America lies not in being more enlightened than any other nation, but rather in her ability to repair her faults.”</a:t>
            </a:r>
          </a:p>
          <a:p>
            <a:pPr marL="0" indent="0" algn="ctr">
              <a:buNone/>
            </a:pPr>
            <a:r>
              <a:rPr lang="en-US" sz="2800" b="1" dirty="0"/>
              <a:t>Alexis de Toucqueville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2D762-914D-0803-A03A-21A44D18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www.teenheroicjourney.org</a:t>
            </a:r>
          </a:p>
        </p:txBody>
      </p:sp>
    </p:spTree>
    <p:extLst>
      <p:ext uri="{BB962C8B-B14F-4D97-AF65-F5344CB8AC3E}">
        <p14:creationId xmlns:p14="http://schemas.microsoft.com/office/powerpoint/2010/main" val="1151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41</TotalTime>
  <Words>393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Cambria</vt:lpstr>
      <vt:lpstr>Gill Sans MT</vt:lpstr>
      <vt:lpstr>Wingdings 2</vt:lpstr>
      <vt:lpstr>Dividend</vt:lpstr>
      <vt:lpstr>PowerPoint Presentation</vt:lpstr>
      <vt:lpstr>Stories Matter</vt:lpstr>
      <vt:lpstr>The First 4 Chapters in the Story</vt:lpstr>
      <vt:lpstr>Chapter #5 – The Chapter We are Writing Now</vt:lpstr>
      <vt:lpstr>We are the Authors of Chapter 5</vt:lpstr>
      <vt:lpstr>“American Greatness” &amp; Chapter 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10</cp:revision>
  <dcterms:created xsi:type="dcterms:W3CDTF">2023-06-24T13:54:32Z</dcterms:created>
  <dcterms:modified xsi:type="dcterms:W3CDTF">2023-06-26T18:27:51Z</dcterms:modified>
</cp:coreProperties>
</file>