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1" r:id="rId20"/>
    <p:sldId id="272" r:id="rId21"/>
    <p:sldId id="282" r:id="rId22"/>
    <p:sldId id="273" r:id="rId23"/>
    <p:sldId id="280" r:id="rId24"/>
    <p:sldId id="274" r:id="rId25"/>
    <p:sldId id="275" r:id="rId26"/>
    <p:sldId id="277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6CDF-72A0-862A-A17F-81B2D9BEF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782C1-02E7-9EF8-DB40-402DED926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2495444"/>
            <a:ext cx="10993546" cy="59032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Excuses for not Acting</a:t>
            </a:r>
          </a:p>
        </p:txBody>
      </p:sp>
      <p:pic>
        <p:nvPicPr>
          <p:cNvPr id="5" name="Picture 4" descr="A picture containing graphics, graphic design, font, logo&#10;&#10;Description automatically generated">
            <a:extLst>
              <a:ext uri="{FF2B5EF4-FFF2-40B4-BE49-F238E27FC236}">
                <a16:creationId xmlns:a16="http://schemas.microsoft.com/office/drawing/2014/main" id="{C4CF79AD-1935-6781-948C-534CE1E0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90" y="662525"/>
            <a:ext cx="5498756" cy="183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746D-5637-AEDC-E1AC-37B73BE7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Countering Race as an Illegitimate  topic</a:t>
            </a:r>
            <a:br>
              <a:rPr lang="en-US" b="1" dirty="0"/>
            </a:br>
            <a:r>
              <a:rPr lang="en-US" b="1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450F-BE91-E28B-3B4A-8A2500741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4086"/>
            <a:ext cx="11467070" cy="5053914"/>
          </a:xfrm>
        </p:spPr>
        <p:txBody>
          <a:bodyPr>
            <a:noAutofit/>
          </a:bodyPr>
          <a:lstStyle/>
          <a:p>
            <a:r>
              <a:rPr lang="en-US" sz="2800" b="1" dirty="0"/>
              <a:t>Playing the “race card” to diminish an issue is actually playing a card – a privileged attempt at dismissing or diminishing a legitimate issue</a:t>
            </a:r>
          </a:p>
          <a:p>
            <a:r>
              <a:rPr lang="en-US" sz="2800" b="1" dirty="0"/>
              <a:t>This is just a distraction. Racism is systemic, so individual exceptions of White people not exhibiting some behaviors that support racism is irrelevant.</a:t>
            </a:r>
          </a:p>
          <a:p>
            <a:r>
              <a:rPr lang="en-US" sz="2800" b="1" dirty="0"/>
              <a:t>Systemic racism is political - we need to be political to counter it</a:t>
            </a:r>
          </a:p>
          <a:p>
            <a:r>
              <a:rPr lang="en-US" sz="2800" b="1" dirty="0"/>
              <a:t>Opinions rooted in oppression, that diminish others, and that deny others’ humanity are not just opinions – they are attacks</a:t>
            </a:r>
          </a:p>
        </p:txBody>
      </p:sp>
    </p:spTree>
    <p:extLst>
      <p:ext uri="{BB962C8B-B14F-4D97-AF65-F5344CB8AC3E}">
        <p14:creationId xmlns:p14="http://schemas.microsoft.com/office/powerpoint/2010/main" val="422741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EE5A-CD3C-9B85-F12B-5BAC009D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65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Tone Policing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AFA8B-CCE9-BA44-D2A1-A0C7E43E6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“You’re too angry”</a:t>
            </a:r>
          </a:p>
        </p:txBody>
      </p:sp>
    </p:spTree>
    <p:extLst>
      <p:ext uri="{BB962C8B-B14F-4D97-AF65-F5344CB8AC3E}">
        <p14:creationId xmlns:p14="http://schemas.microsoft.com/office/powerpoint/2010/main" val="309424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F73B-2A0D-C298-D2E6-7BDCEF1A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20017"/>
          </a:xfrm>
        </p:spPr>
        <p:txBody>
          <a:bodyPr/>
          <a:lstStyle/>
          <a:p>
            <a:pPr algn="ctr"/>
            <a:r>
              <a:rPr lang="en-US" b="1" dirty="0"/>
              <a:t>Countering Tone Policing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5B1CD-1D4B-75CF-14FE-2DED16725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73" y="1828800"/>
            <a:ext cx="11528853" cy="4893276"/>
          </a:xfrm>
        </p:spPr>
        <p:txBody>
          <a:bodyPr>
            <a:noAutofit/>
          </a:bodyPr>
          <a:lstStyle/>
          <a:p>
            <a:r>
              <a:rPr lang="en-US" sz="2800" b="1" dirty="0"/>
              <a:t>Black people don’t have the luxury or privilege of distancing themselves from racism and being “nice” or “appropriate” when hurt or diminished</a:t>
            </a:r>
          </a:p>
          <a:p>
            <a:r>
              <a:rPr lang="en-US" sz="2800" b="1" dirty="0"/>
              <a:t>Anger is not hate, nor is it an indictment. It’s a reaction to harm that has been done – repeatedly over time with little or no correction</a:t>
            </a:r>
          </a:p>
          <a:p>
            <a:r>
              <a:rPr lang="en-US" sz="2800" b="1" dirty="0"/>
              <a:t>We can’t shift the focus from us and racism to others’ anger</a:t>
            </a:r>
          </a:p>
          <a:p>
            <a:r>
              <a:rPr lang="en-US" sz="2800" b="1" dirty="0"/>
              <a:t>The anger is part of our understanding of what we are committing to counter</a:t>
            </a:r>
          </a:p>
        </p:txBody>
      </p:sp>
    </p:spTree>
    <p:extLst>
      <p:ext uri="{BB962C8B-B14F-4D97-AF65-F5344CB8AC3E}">
        <p14:creationId xmlns:p14="http://schemas.microsoft.com/office/powerpoint/2010/main" val="87234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D83E-FF52-FD7F-5608-FFBA09BF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65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Putting it in the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2CFB9-F2C2-1E4D-A48A-72E453F25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“We’ve made tremendous progress” </a:t>
            </a:r>
          </a:p>
          <a:p>
            <a:pPr marL="0" indent="0" algn="ctr">
              <a:buNone/>
            </a:pPr>
            <a:r>
              <a:rPr lang="en-US" sz="2800" b="1" dirty="0"/>
              <a:t>“Slavery was over a long time ago” </a:t>
            </a:r>
          </a:p>
          <a:p>
            <a:pPr marL="0" indent="0" algn="ctr">
              <a:buNone/>
            </a:pPr>
            <a:r>
              <a:rPr lang="en-US" sz="2800" b="1" dirty="0"/>
              <a:t>“Racism was fixed in the 60s with civil rights legislation”</a:t>
            </a:r>
          </a:p>
        </p:txBody>
      </p:sp>
    </p:spTree>
    <p:extLst>
      <p:ext uri="{BB962C8B-B14F-4D97-AF65-F5344CB8AC3E}">
        <p14:creationId xmlns:p14="http://schemas.microsoft.com/office/powerpoint/2010/main" val="63196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4AEC-3F18-3212-DCE0-A45CFFF6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Countering Putting it in the Past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D9997-4FF0-7477-D6BA-A92D0F51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834507"/>
            <a:ext cx="11029615" cy="4529223"/>
          </a:xfrm>
        </p:spPr>
        <p:txBody>
          <a:bodyPr>
            <a:noAutofit/>
          </a:bodyPr>
          <a:lstStyle/>
          <a:p>
            <a:r>
              <a:rPr lang="en-US" sz="2800" b="1" dirty="0"/>
              <a:t>We have made tremendous progress from slavery – but we are not even close to done with a systemic reality of American life built in over 500 years.</a:t>
            </a:r>
          </a:p>
          <a:p>
            <a:r>
              <a:rPr lang="en-US" sz="2800" b="1" dirty="0"/>
              <a:t>Those embedded systems have been confronted, but still operate generating the racial wealth gap, educational and healthcare gaps, unequal justice, employment and housing discrimination, etc.</a:t>
            </a:r>
          </a:p>
          <a:p>
            <a:r>
              <a:rPr lang="en-US" sz="2800" b="1" dirty="0"/>
              <a:t>Unconscious bias is still prevalent</a:t>
            </a:r>
          </a:p>
        </p:txBody>
      </p:sp>
    </p:spTree>
    <p:extLst>
      <p:ext uri="{BB962C8B-B14F-4D97-AF65-F5344CB8AC3E}">
        <p14:creationId xmlns:p14="http://schemas.microsoft.com/office/powerpoint/2010/main" val="186942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A2C9-BD65-088C-47C8-9EA3E8E8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Black Exceptionalism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D091-16FC-147D-B887-FC08821EB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“If Obama and Oprah can succeed…”</a:t>
            </a:r>
          </a:p>
        </p:txBody>
      </p:sp>
    </p:spTree>
    <p:extLst>
      <p:ext uri="{BB962C8B-B14F-4D97-AF65-F5344CB8AC3E}">
        <p14:creationId xmlns:p14="http://schemas.microsoft.com/office/powerpoint/2010/main" val="216965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23AF1-B03C-0DA8-D342-C97AF84F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41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Countering Black Exceptionalism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F7424-6C3C-16C9-4EE3-37F89F0D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923183"/>
            <a:ext cx="11029615" cy="423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Examples of exceptional Black achievers doesn’t mean that:</a:t>
            </a:r>
          </a:p>
          <a:p>
            <a:pPr lvl="1"/>
            <a:r>
              <a:rPr lang="en-US" sz="2800" b="1" dirty="0"/>
              <a:t>Other Black people can overcome the barriers of systemic oppression</a:t>
            </a:r>
          </a:p>
          <a:p>
            <a:pPr lvl="1"/>
            <a:r>
              <a:rPr lang="en-US" sz="2800" b="1" dirty="0"/>
              <a:t>They didn’t have to work harder than White people at the same level</a:t>
            </a:r>
          </a:p>
          <a:p>
            <a:pPr lvl="1"/>
            <a:r>
              <a:rPr lang="en-US" sz="2800" b="1" dirty="0"/>
              <a:t>They didn’t have to face and overcome systemic racism</a:t>
            </a:r>
          </a:p>
        </p:txBody>
      </p:sp>
    </p:spTree>
    <p:extLst>
      <p:ext uri="{BB962C8B-B14F-4D97-AF65-F5344CB8AC3E}">
        <p14:creationId xmlns:p14="http://schemas.microsoft.com/office/powerpoint/2010/main" val="276479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F30C-038A-93FE-81F3-E1F005F0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06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Innocence by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C5498-43D8-1BDA-D891-8B5E9F217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“I’m not racist, I have Black friends, voted for Obama, etc.”</a:t>
            </a:r>
          </a:p>
          <a:p>
            <a:pPr marL="0" indent="0" algn="ctr">
              <a:buNone/>
            </a:pPr>
            <a:r>
              <a:rPr lang="en-US" sz="2800" b="1" dirty="0"/>
              <a:t> “I don’t own slaves (nor did my ancestors) or vote for David Duke (KKK)</a:t>
            </a:r>
          </a:p>
        </p:txBody>
      </p:sp>
    </p:spTree>
    <p:extLst>
      <p:ext uri="{BB962C8B-B14F-4D97-AF65-F5344CB8AC3E}">
        <p14:creationId xmlns:p14="http://schemas.microsoft.com/office/powerpoint/2010/main" val="3701166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CA05-29A5-8243-0F3A-05847383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660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Countering Innocence by Association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FFE0B-7E75-8446-A359-C0A65404D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Not being a racist is not the same as being an anti-racist 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“Not” being or doing something doesn’t counter systemic racism - We still passively benefit from systemic racism</a:t>
            </a:r>
          </a:p>
        </p:txBody>
      </p:sp>
    </p:spTree>
    <p:extLst>
      <p:ext uri="{BB962C8B-B14F-4D97-AF65-F5344CB8AC3E}">
        <p14:creationId xmlns:p14="http://schemas.microsoft.com/office/powerpoint/2010/main" val="404792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CB83-5763-FB52-224F-866EC5F0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/>
          <a:lstStyle/>
          <a:p>
            <a:pPr algn="ctr"/>
            <a:r>
              <a:rPr lang="en-US" b="1" dirty="0"/>
              <a:t>Focus on being 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4549A-D258-3AA4-1FF5-B5D59D395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“Why focus on the negative?”</a:t>
            </a:r>
          </a:p>
          <a:p>
            <a:pPr marL="0" indent="0" algn="ctr">
              <a:buNone/>
            </a:pPr>
            <a:r>
              <a:rPr lang="en-US" sz="2800" b="1" dirty="0"/>
              <a:t>“Love conquers all”</a:t>
            </a:r>
          </a:p>
        </p:txBody>
      </p:sp>
    </p:spTree>
    <p:extLst>
      <p:ext uri="{BB962C8B-B14F-4D97-AF65-F5344CB8AC3E}">
        <p14:creationId xmlns:p14="http://schemas.microsoft.com/office/powerpoint/2010/main" val="230224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5CC4-BA69-33E3-C17E-F154D5DE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40823"/>
            <a:ext cx="11029616" cy="716755"/>
          </a:xfrm>
        </p:spPr>
        <p:txBody>
          <a:bodyPr/>
          <a:lstStyle/>
          <a:p>
            <a:pPr algn="ctr"/>
            <a:r>
              <a:rPr lang="en-US" b="1" dirty="0"/>
              <a:t>There are Many Excuses - &amp; They Pop Up Naturally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26476-031E-F808-B207-A60B385DF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Some excuses minimize the impact of racism</a:t>
            </a:r>
          </a:p>
          <a:p>
            <a:r>
              <a:rPr lang="en-US" sz="2800" b="1" dirty="0"/>
              <a:t>Some excuses divert attention</a:t>
            </a:r>
          </a:p>
          <a:p>
            <a:r>
              <a:rPr lang="en-US" sz="2800" b="1" dirty="0"/>
              <a:t>Some excuses make racism an illegitimate topic</a:t>
            </a:r>
          </a:p>
          <a:p>
            <a:r>
              <a:rPr lang="en-US" sz="2800" b="1" dirty="0"/>
              <a:t>They pop up unbidden – built into systemic racism over the years</a:t>
            </a:r>
          </a:p>
          <a:p>
            <a:r>
              <a:rPr lang="en-US" sz="2800" b="1" dirty="0"/>
              <a:t>Have to get past guilt &amp; shame to responsibility &amp; possibility</a:t>
            </a:r>
          </a:p>
        </p:txBody>
      </p:sp>
    </p:spTree>
    <p:extLst>
      <p:ext uri="{BB962C8B-B14F-4D97-AF65-F5344CB8AC3E}">
        <p14:creationId xmlns:p14="http://schemas.microsoft.com/office/powerpoint/2010/main" val="267037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313C-3F8F-0554-CA7B-FAC6783F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57087"/>
          </a:xfrm>
        </p:spPr>
        <p:txBody>
          <a:bodyPr/>
          <a:lstStyle/>
          <a:p>
            <a:pPr algn="ctr"/>
            <a:r>
              <a:rPr lang="en-US" b="1" dirty="0"/>
              <a:t>Countering Focusing on the Positive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D3D7A-5271-F257-5F50-968256CB7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Love and positivity are useless without action – particularly in dismantling systemic racism</a:t>
            </a:r>
          </a:p>
          <a:p>
            <a:r>
              <a:rPr lang="en-US" sz="2800" b="1" dirty="0"/>
              <a:t>Love and positivity are a luxury for White people vs. the harm being done by racism (the negative)</a:t>
            </a:r>
          </a:p>
          <a:p>
            <a:r>
              <a:rPr lang="en-US" sz="2800" b="1" dirty="0"/>
              <a:t>Positive progress and vision is critical – so is keeping a focus on the negative </a:t>
            </a:r>
          </a:p>
        </p:txBody>
      </p:sp>
    </p:spTree>
    <p:extLst>
      <p:ext uri="{BB962C8B-B14F-4D97-AF65-F5344CB8AC3E}">
        <p14:creationId xmlns:p14="http://schemas.microsoft.com/office/powerpoint/2010/main" val="4256419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D9AD9-773B-5E54-10BA-0C17FCF1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953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Don’t Avoid the Negative</a:t>
            </a:r>
          </a:p>
        </p:txBody>
      </p:sp>
      <p:pic>
        <p:nvPicPr>
          <p:cNvPr id="5" name="Content Placeholder 4" descr="A picture containing text, sky, fog, screenshot&#10;&#10;Description automatically generated">
            <a:extLst>
              <a:ext uri="{FF2B5EF4-FFF2-40B4-BE49-F238E27FC236}">
                <a16:creationId xmlns:a16="http://schemas.microsoft.com/office/drawing/2014/main" id="{2C116FC3-63BE-D273-D0A8-072E79445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026" y="2253074"/>
            <a:ext cx="9440563" cy="4112993"/>
          </a:xfrm>
        </p:spPr>
      </p:pic>
    </p:spTree>
    <p:extLst>
      <p:ext uri="{BB962C8B-B14F-4D97-AF65-F5344CB8AC3E}">
        <p14:creationId xmlns:p14="http://schemas.microsoft.com/office/powerpoint/2010/main" val="328135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82C6-D4E0-C943-ECC8-7A75ADD2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358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Blaming the Victims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BCAB7-8E55-AC7B-F02B-9C57D4DE5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“If people worked harder, they would do better” 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“They should have followed police commands” 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“What about Black-on-Black crime?”</a:t>
            </a:r>
          </a:p>
        </p:txBody>
      </p:sp>
    </p:spTree>
    <p:extLst>
      <p:ext uri="{BB962C8B-B14F-4D97-AF65-F5344CB8AC3E}">
        <p14:creationId xmlns:p14="http://schemas.microsoft.com/office/powerpoint/2010/main" val="1878187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8D3B-911D-5C4F-8BA8-47B8AD70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65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“Nope – Not Our Problem”</a:t>
            </a:r>
          </a:p>
        </p:txBody>
      </p:sp>
      <p:pic>
        <p:nvPicPr>
          <p:cNvPr id="5" name="Content Placeholder 4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01B0591-6086-BC13-D77F-A6A64F7DB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580" y="2181224"/>
            <a:ext cx="4215158" cy="3974619"/>
          </a:xfrm>
        </p:spPr>
      </p:pic>
    </p:spTree>
    <p:extLst>
      <p:ext uri="{BB962C8B-B14F-4D97-AF65-F5344CB8AC3E}">
        <p14:creationId xmlns:p14="http://schemas.microsoft.com/office/powerpoint/2010/main" val="4144553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30E0-242C-CDF9-61C8-D0E1BB0B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4158"/>
          </a:xfrm>
        </p:spPr>
        <p:txBody>
          <a:bodyPr/>
          <a:lstStyle/>
          <a:p>
            <a:pPr algn="ctr"/>
            <a:r>
              <a:rPr lang="en-US" b="1" dirty="0"/>
              <a:t>Countering Blaming the Victim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91513-C44E-FC6A-57CE-3C17E68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1982788"/>
            <a:ext cx="11392929" cy="4529223"/>
          </a:xfrm>
        </p:spPr>
        <p:txBody>
          <a:bodyPr>
            <a:noAutofit/>
          </a:bodyPr>
          <a:lstStyle/>
          <a:p>
            <a:r>
              <a:rPr lang="en-US" sz="2800" b="1" dirty="0"/>
              <a:t>Black people cannot act in ways that won’t incur the impact of racism</a:t>
            </a:r>
          </a:p>
          <a:p>
            <a:r>
              <a:rPr lang="en-US" sz="2800" b="1" dirty="0"/>
              <a:t>The playing field is not level – oppression and privilege are in play</a:t>
            </a:r>
          </a:p>
          <a:p>
            <a:r>
              <a:rPr lang="en-US" sz="2800" b="1" dirty="0"/>
              <a:t>There is no crime that requires police brutality or murder</a:t>
            </a:r>
          </a:p>
          <a:p>
            <a:r>
              <a:rPr lang="en-US" sz="2800" b="1" dirty="0"/>
              <a:t>Blaming the victim is an emotional response that justifies racism</a:t>
            </a:r>
          </a:p>
          <a:p>
            <a:r>
              <a:rPr lang="en-US" sz="2800" b="1" dirty="0"/>
              <a:t>Crime tends to focus on neighborhoods and economics – not race</a:t>
            </a:r>
          </a:p>
        </p:txBody>
      </p:sp>
    </p:spTree>
    <p:extLst>
      <p:ext uri="{BB962C8B-B14F-4D97-AF65-F5344CB8AC3E}">
        <p14:creationId xmlns:p14="http://schemas.microsoft.com/office/powerpoint/2010/main" val="259108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D0DE-52CA-845C-0022-02A304E6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180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Intentions vs.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B47E2-1D97-E70E-85D3-1FD02CE2D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“I didn’t mean that” </a:t>
            </a:r>
          </a:p>
          <a:p>
            <a:pPr marL="0" indent="0" algn="ctr">
              <a:buNone/>
            </a:pPr>
            <a:r>
              <a:rPr lang="en-US" sz="3200" b="1" dirty="0"/>
              <a:t>“It’s only a joke”</a:t>
            </a:r>
          </a:p>
        </p:txBody>
      </p:sp>
    </p:spTree>
    <p:extLst>
      <p:ext uri="{BB962C8B-B14F-4D97-AF65-F5344CB8AC3E}">
        <p14:creationId xmlns:p14="http://schemas.microsoft.com/office/powerpoint/2010/main" val="3637193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E5B4-7BE6-FC64-E70D-81B6CAC5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8298"/>
          </a:xfrm>
        </p:spPr>
        <p:txBody>
          <a:bodyPr/>
          <a:lstStyle/>
          <a:p>
            <a:pPr algn="ctr"/>
            <a:r>
              <a:rPr lang="en-US" b="1" dirty="0"/>
              <a:t>Countering Intentions  Vs. Impact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A944-AE5A-A81C-6539-8FA4CF276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07502"/>
            <a:ext cx="11029615" cy="3678303"/>
          </a:xfrm>
        </p:spPr>
        <p:txBody>
          <a:bodyPr>
            <a:normAutofit/>
          </a:bodyPr>
          <a:lstStyle/>
          <a:p>
            <a:r>
              <a:rPr lang="en-US" sz="2800" b="1" dirty="0"/>
              <a:t>The intent wasn’t racist, but the impact supported racism</a:t>
            </a:r>
          </a:p>
          <a:p>
            <a:r>
              <a:rPr lang="en-US" sz="2800" b="1" dirty="0"/>
              <a:t>You don’t have to be a bad person to support racism. Racism isn’t who we are. It’s things we do, often unconsciously and without thought or intent, that impact people of color.</a:t>
            </a:r>
          </a:p>
          <a:p>
            <a:r>
              <a:rPr lang="en-US" sz="2800" b="1" dirty="0"/>
              <a:t>The intent wasn’t racist, but the impact supported racism</a:t>
            </a:r>
          </a:p>
        </p:txBody>
      </p:sp>
    </p:spTree>
    <p:extLst>
      <p:ext uri="{BB962C8B-B14F-4D97-AF65-F5344CB8AC3E}">
        <p14:creationId xmlns:p14="http://schemas.microsoft.com/office/powerpoint/2010/main" val="1992397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AD18-B3A2-6DF2-7657-E68FDA99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18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Excuses  </a:t>
            </a:r>
            <a:r>
              <a:rPr lang="en-US" sz="3200" b="1"/>
              <a:t>Vs. Success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3B9C6-16FB-58DC-05A5-CDF4B8954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8" y="2180496"/>
            <a:ext cx="11257004" cy="428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/>
              <a:t>“He that is good for making excuses is seldom </a:t>
            </a:r>
          </a:p>
          <a:p>
            <a:pPr marL="0" indent="0" algn="ctr">
              <a:buNone/>
            </a:pPr>
            <a:r>
              <a:rPr lang="en-US" sz="2800" b="1" i="1" dirty="0"/>
              <a:t>good for anything else.”</a:t>
            </a:r>
          </a:p>
          <a:p>
            <a:pPr marL="0" indent="0" algn="ctr">
              <a:buNone/>
            </a:pPr>
            <a:r>
              <a:rPr lang="en-US" sz="2400" b="1" i="1" dirty="0"/>
              <a:t>Benjamin Franklin</a:t>
            </a:r>
          </a:p>
          <a:p>
            <a:pPr marL="0" indent="0" algn="ctr">
              <a:buNone/>
            </a:pPr>
            <a:endParaRPr lang="en-US" sz="2800" b="1" i="1" dirty="0"/>
          </a:p>
          <a:p>
            <a:pPr marL="0" indent="0" algn="ctr">
              <a:buNone/>
            </a:pPr>
            <a:r>
              <a:rPr lang="en-US" sz="2800" b="1" i="1" dirty="0"/>
              <a:t>“You can have results, or you can have your </a:t>
            </a:r>
          </a:p>
          <a:p>
            <a:pPr marL="0" indent="0" algn="ctr">
              <a:buNone/>
            </a:pPr>
            <a:r>
              <a:rPr lang="en-US" sz="2800" b="1" i="1" dirty="0"/>
              <a:t>excuses.   You cannot have both.”</a:t>
            </a:r>
          </a:p>
          <a:p>
            <a:pPr marL="0" indent="0" algn="ctr">
              <a:buNone/>
            </a:pPr>
            <a:r>
              <a:rPr lang="en-US" sz="2400" b="1" i="1" dirty="0"/>
              <a:t>Arnold Schwarzenegger</a:t>
            </a:r>
          </a:p>
        </p:txBody>
      </p:sp>
    </p:spTree>
    <p:extLst>
      <p:ext uri="{BB962C8B-B14F-4D97-AF65-F5344CB8AC3E}">
        <p14:creationId xmlns:p14="http://schemas.microsoft.com/office/powerpoint/2010/main" val="346528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FC88-BE85-FD63-66C6-C7105560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65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It’s Simple – But not Easy</a:t>
            </a:r>
          </a:p>
        </p:txBody>
      </p:sp>
      <p:pic>
        <p:nvPicPr>
          <p:cNvPr id="5" name="Content Placeholder 4" descr="A white brick wall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2A91C504-CDB8-180D-69BF-977B82A19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265" y="2193581"/>
            <a:ext cx="5877072" cy="4417283"/>
          </a:xfrm>
        </p:spPr>
      </p:pic>
    </p:spTree>
    <p:extLst>
      <p:ext uri="{BB962C8B-B14F-4D97-AF65-F5344CB8AC3E}">
        <p14:creationId xmlns:p14="http://schemas.microsoft.com/office/powerpoint/2010/main" val="202587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07F9C-F6D2-175B-76AB-6F6EB5BD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9415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Being Colorblind Excuse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BD820-F11C-9125-12F0-579636DAA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“I don’t see race” </a:t>
            </a:r>
          </a:p>
          <a:p>
            <a:pPr marL="0" indent="0" algn="ctr">
              <a:buNone/>
            </a:pPr>
            <a:r>
              <a:rPr lang="en-US" sz="2800" b="1" dirty="0"/>
              <a:t>“People are just people – we are all just human”</a:t>
            </a:r>
          </a:p>
          <a:p>
            <a:pPr marL="0" indent="0" algn="ctr">
              <a:buNone/>
            </a:pPr>
            <a:r>
              <a:rPr lang="en-US" sz="2800" b="1" dirty="0"/>
              <a:t> “I don’t think of you as Black”</a:t>
            </a:r>
          </a:p>
          <a:p>
            <a:pPr marL="0" indent="0" algn="ctr">
              <a:buNone/>
            </a:pPr>
            <a:r>
              <a:rPr lang="en-US" sz="2800" b="1" dirty="0"/>
              <a:t> “We all bleed red when we are cut”</a:t>
            </a:r>
          </a:p>
        </p:txBody>
      </p:sp>
    </p:spTree>
    <p:extLst>
      <p:ext uri="{BB962C8B-B14F-4D97-AF65-F5344CB8AC3E}">
        <p14:creationId xmlns:p14="http://schemas.microsoft.com/office/powerpoint/2010/main" val="320029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AF0CE-6582-C7D7-3BC7-9E62137F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065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Countering Color Blindness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161A-7ACB-4609-4716-6C5763FE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93299"/>
          </a:xfrm>
        </p:spPr>
        <p:txBody>
          <a:bodyPr>
            <a:noAutofit/>
          </a:bodyPr>
          <a:lstStyle/>
          <a:p>
            <a:r>
              <a:rPr lang="en-US" sz="2800" b="1" dirty="0"/>
              <a:t>As White people, we don’t see race because race doesn’t negatively affect us every day</a:t>
            </a:r>
          </a:p>
          <a:p>
            <a:r>
              <a:rPr lang="en-US" sz="2800" b="1" dirty="0"/>
              <a:t>Being conscious of color is not racist – denying the reality and impact of race is</a:t>
            </a:r>
          </a:p>
          <a:p>
            <a:r>
              <a:rPr lang="en-US" sz="2800" b="1" dirty="0"/>
              <a:t>Race has been, and is, a major factor in American life.  That does not mean that color should define the person we see. There will be much more to them. But it will make a major difference in how we see who they are, and it will impact how they will see us.</a:t>
            </a:r>
          </a:p>
        </p:txBody>
      </p:sp>
    </p:spTree>
    <p:extLst>
      <p:ext uri="{BB962C8B-B14F-4D97-AF65-F5344CB8AC3E}">
        <p14:creationId xmlns:p14="http://schemas.microsoft.com/office/powerpoint/2010/main" val="77183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92F8-A68E-476E-1BBB-0A212D28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Competing Victimizations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BA156-8209-1AF7-A6B0-C46B30525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“All lives matter”</a:t>
            </a:r>
          </a:p>
          <a:p>
            <a:pPr marL="0" indent="0" algn="ctr">
              <a:buNone/>
            </a:pPr>
            <a:r>
              <a:rPr lang="en-US" sz="2800" b="1" dirty="0"/>
              <a:t>“People of color actually have it easier than White people now” </a:t>
            </a:r>
          </a:p>
          <a:p>
            <a:pPr marL="0" indent="0" algn="ctr">
              <a:buNone/>
            </a:pPr>
            <a:r>
              <a:rPr lang="en-US" sz="2800" b="1" dirty="0"/>
              <a:t>“White people are under attack” </a:t>
            </a:r>
          </a:p>
          <a:p>
            <a:pPr marL="0" indent="0" algn="ctr">
              <a:buNone/>
            </a:pPr>
            <a:r>
              <a:rPr lang="en-US" sz="2800" b="1" dirty="0"/>
              <a:t>“Affirmative action is outdated and is now reverse racism”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7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7425-D612-5D78-A1D0-56174076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69444"/>
          </a:xfrm>
        </p:spPr>
        <p:txBody>
          <a:bodyPr/>
          <a:lstStyle/>
          <a:p>
            <a:pPr algn="ctr"/>
            <a:r>
              <a:rPr lang="en-US" b="1" dirty="0"/>
              <a:t>Countering Competing Victimizations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25865-1BDD-41B5-0D5D-8284DAA1F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19158"/>
          </a:xfrm>
        </p:spPr>
        <p:txBody>
          <a:bodyPr>
            <a:normAutofit/>
          </a:bodyPr>
          <a:lstStyle/>
          <a:p>
            <a:r>
              <a:rPr lang="en-US" sz="2800" b="1" dirty="0"/>
              <a:t>Of course, all lives matter. Saying that “black lives matter” doesn’t mean that only Black lives matter.  Unfortunately, too often Black lives don’t matter or don’t matter enough, </a:t>
            </a:r>
            <a:r>
              <a:rPr lang="en-US" sz="2800" b="1" u="sng" dirty="0"/>
              <a:t>and their value needs to be the focus.</a:t>
            </a:r>
          </a:p>
          <a:p>
            <a:endParaRPr lang="en-US" sz="2800" b="1" dirty="0"/>
          </a:p>
          <a:p>
            <a:r>
              <a:rPr lang="en-US" sz="2800" b="1" dirty="0"/>
              <a:t>This is a myth vs. facts issue. It’s an emotional reaction and a few instances can be “cheery picked” to support it, but they are “one in a million” examples. </a:t>
            </a:r>
          </a:p>
        </p:txBody>
      </p:sp>
    </p:spTree>
    <p:extLst>
      <p:ext uri="{BB962C8B-B14F-4D97-AF65-F5344CB8AC3E}">
        <p14:creationId xmlns:p14="http://schemas.microsoft.com/office/powerpoint/2010/main" val="363883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FCA35-04EB-4BC3-5F9A-57480AC0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80880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It’s Simple</a:t>
            </a:r>
          </a:p>
        </p:txBody>
      </p:sp>
      <p:pic>
        <p:nvPicPr>
          <p:cNvPr id="9" name="Content Placeholder 8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99A56A33-05F3-C77B-DFF2-B400D3FE3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250" y="2310714"/>
            <a:ext cx="6997499" cy="3968879"/>
          </a:xfrm>
        </p:spPr>
      </p:pic>
    </p:spTree>
    <p:extLst>
      <p:ext uri="{BB962C8B-B14F-4D97-AF65-F5344CB8AC3E}">
        <p14:creationId xmlns:p14="http://schemas.microsoft.com/office/powerpoint/2010/main" val="92574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6837-1939-6AD0-0A63-C5418F6D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6514"/>
          </a:xfrm>
        </p:spPr>
        <p:txBody>
          <a:bodyPr/>
          <a:lstStyle/>
          <a:p>
            <a:pPr algn="ctr"/>
            <a:r>
              <a:rPr lang="en-US" b="1" dirty="0"/>
              <a:t>Making Race an Illegitimate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5B958-71BC-2AB9-BE56-424968C49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08648"/>
            <a:ext cx="11029615" cy="4442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“You’re playing the “race card”</a:t>
            </a:r>
          </a:p>
          <a:p>
            <a:pPr marL="0" indent="0" algn="ctr">
              <a:buNone/>
            </a:pPr>
            <a:r>
              <a:rPr lang="en-US" sz="2800" b="1" dirty="0"/>
              <a:t>“Anti-Racist is a code word for Anti-White”</a:t>
            </a:r>
          </a:p>
          <a:p>
            <a:pPr marL="0" indent="0" algn="ctr">
              <a:buNone/>
            </a:pPr>
            <a:r>
              <a:rPr lang="en-US" sz="2800" b="1" dirty="0"/>
              <a:t>“Not all White people…”</a:t>
            </a:r>
          </a:p>
          <a:p>
            <a:pPr marL="0" indent="0" algn="ctr">
              <a:buNone/>
            </a:pPr>
            <a:r>
              <a:rPr lang="en-US" sz="2800" b="1" dirty="0"/>
              <a:t>“Confederate flags and monuments are about heritage”</a:t>
            </a:r>
          </a:p>
          <a:p>
            <a:pPr marL="0" indent="0" algn="ctr">
              <a:buNone/>
            </a:pPr>
            <a:r>
              <a:rPr lang="en-US" sz="2800" b="1" dirty="0"/>
              <a:t>“I’m not political”</a:t>
            </a:r>
          </a:p>
          <a:p>
            <a:pPr marL="0" indent="0" algn="ctr">
              <a:buNone/>
            </a:pPr>
            <a:r>
              <a:rPr lang="en-US" sz="2800" b="1" dirty="0"/>
              <a:t>“Everyone has a right to their opinion”</a:t>
            </a:r>
          </a:p>
        </p:txBody>
      </p:sp>
    </p:spTree>
    <p:extLst>
      <p:ext uri="{BB962C8B-B14F-4D97-AF65-F5344CB8AC3E}">
        <p14:creationId xmlns:p14="http://schemas.microsoft.com/office/powerpoint/2010/main" val="194296632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174</TotalTime>
  <Words>1101</Words>
  <Application>Microsoft Macintosh PowerPoint</Application>
  <PresentationFormat>Widescreen</PresentationFormat>
  <Paragraphs>104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Gill Sans MT</vt:lpstr>
      <vt:lpstr>Wingdings 2</vt:lpstr>
      <vt:lpstr>Dividend</vt:lpstr>
      <vt:lpstr>PowerPoint Presentation</vt:lpstr>
      <vt:lpstr>There are Many Excuses - &amp; They Pop Up Naturally</vt:lpstr>
      <vt:lpstr>It’s Simple – But not Easy</vt:lpstr>
      <vt:lpstr>Being Colorblind Excuse</vt:lpstr>
      <vt:lpstr>Countering Color Blindness - Examples</vt:lpstr>
      <vt:lpstr>Competing Victimizations  </vt:lpstr>
      <vt:lpstr>Countering Competing Victimizations - Examples</vt:lpstr>
      <vt:lpstr>It’s Simple</vt:lpstr>
      <vt:lpstr>Making Race an Illegitimate Topic</vt:lpstr>
      <vt:lpstr>Countering Race as an Illegitimate  topic Examples</vt:lpstr>
      <vt:lpstr>Tone Policing</vt:lpstr>
      <vt:lpstr>Countering Tone Policing - Examples</vt:lpstr>
      <vt:lpstr>Putting it in the Past</vt:lpstr>
      <vt:lpstr>Countering Putting it in the Past - Examples</vt:lpstr>
      <vt:lpstr>Black Exceptionalism</vt:lpstr>
      <vt:lpstr>Countering Black Exceptionalism - Examples</vt:lpstr>
      <vt:lpstr>Innocence by Association</vt:lpstr>
      <vt:lpstr>Countering Innocence by Association - Examples</vt:lpstr>
      <vt:lpstr>Focus on being Positive</vt:lpstr>
      <vt:lpstr>Countering Focusing on the Positive - Examples</vt:lpstr>
      <vt:lpstr>Don’t Avoid the Negative</vt:lpstr>
      <vt:lpstr>Blaming the Victims</vt:lpstr>
      <vt:lpstr>“Nope – Not Our Problem”</vt:lpstr>
      <vt:lpstr>Countering Blaming the Victim - Examples</vt:lpstr>
      <vt:lpstr>Intentions vs. Impact</vt:lpstr>
      <vt:lpstr>Countering Intentions  Vs. Impact - Examples</vt:lpstr>
      <vt:lpstr>Excuses  Vs. Success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Barnhart</dc:creator>
  <cp:lastModifiedBy>Gordon Barnhart</cp:lastModifiedBy>
  <cp:revision>29</cp:revision>
  <dcterms:created xsi:type="dcterms:W3CDTF">2023-06-23T19:49:44Z</dcterms:created>
  <dcterms:modified xsi:type="dcterms:W3CDTF">2023-06-23T22:44:22Z</dcterms:modified>
</cp:coreProperties>
</file>