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6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1"/>
    <p:restoredTop sz="96327"/>
  </p:normalViewPr>
  <p:slideViewPr>
    <p:cSldViewPr snapToGrid="0">
      <p:cViewPr varScale="1">
        <p:scale>
          <a:sx n="104" d="100"/>
          <a:sy n="104" d="100"/>
        </p:scale>
        <p:origin x="232" y="7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6/23/23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6/23/23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6/23/23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6/23/23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6/23/23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6/23/23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6/23/23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6/23/23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6/23/23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6/23/23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6/23/23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6/23/23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F95AA1-2C1E-B734-CF6C-1681665ACD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1191" y="753763"/>
            <a:ext cx="10993549" cy="174168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534071E-F160-D45A-879D-20F51D1C5D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81194" y="2355575"/>
            <a:ext cx="10993546" cy="934278"/>
          </a:xfrm>
        </p:spPr>
        <p:txBody>
          <a:bodyPr>
            <a:noAutofit/>
          </a:bodyPr>
          <a:lstStyle/>
          <a:p>
            <a:pPr algn="ctr"/>
            <a:r>
              <a:rPr lang="en-US" sz="4000" b="1" dirty="0"/>
              <a:t>Building on Strength</a:t>
            </a:r>
          </a:p>
        </p:txBody>
      </p:sp>
      <p:pic>
        <p:nvPicPr>
          <p:cNvPr id="5" name="Picture 4" descr="A picture containing graphics, graphic design, font, logo&#10;&#10;Description automatically generated">
            <a:extLst>
              <a:ext uri="{FF2B5EF4-FFF2-40B4-BE49-F238E27FC236}">
                <a16:creationId xmlns:a16="http://schemas.microsoft.com/office/drawing/2014/main" id="{F60A9E3D-06E5-2151-A8F6-207AE15F4B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08673" y="687413"/>
            <a:ext cx="5004486" cy="1668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67231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12ABAF-FD47-2541-553E-D967C594F1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89574"/>
          </a:xfrm>
        </p:spPr>
        <p:txBody>
          <a:bodyPr/>
          <a:lstStyle/>
          <a:p>
            <a:pPr algn="ctr"/>
            <a:r>
              <a:rPr lang="en-US" b="1" i="0" dirty="0">
                <a:effectLst/>
                <a:latin typeface="Work Sans" pitchFamily="2" charset="77"/>
              </a:rPr>
              <a:t>#3  Learn the Way” – Follow the Path to Mastery</a:t>
            </a:r>
            <a:br>
              <a:rPr lang="en-US" sz="2800" b="1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F2376C-8E24-1EB5-11E0-FC49C2CCB2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1791730"/>
            <a:ext cx="11029615" cy="480677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3200" b="1" i="0" dirty="0">
              <a:solidFill>
                <a:srgbClr val="FF0000"/>
              </a:solidFill>
              <a:effectLst/>
              <a:latin typeface="Work Sans" pitchFamily="2" charset="77"/>
            </a:endParaRPr>
          </a:p>
          <a:p>
            <a:pPr marL="0" indent="0" algn="ctr">
              <a:buNone/>
            </a:pPr>
            <a:r>
              <a:rPr lang="en-US" sz="3200" b="1" i="0" dirty="0">
                <a:solidFill>
                  <a:srgbClr val="FF0000"/>
                </a:solidFill>
                <a:effectLst/>
                <a:latin typeface="Work Sans" pitchFamily="2" charset="77"/>
              </a:rPr>
              <a:t>Why Get to Stage #3 as Soon as Possible?</a:t>
            </a:r>
          </a:p>
          <a:p>
            <a:pPr marL="0" indent="0" algn="ctr">
              <a:buNone/>
            </a:pPr>
            <a:endParaRPr lang="en-US" sz="3200" b="1" i="0" dirty="0">
              <a:solidFill>
                <a:srgbClr val="FF0000"/>
              </a:solidFill>
              <a:effectLst/>
              <a:latin typeface="Work Sans" pitchFamily="2" charset="77"/>
            </a:endParaRPr>
          </a:p>
          <a:p>
            <a:pPr algn="l"/>
            <a:r>
              <a:rPr lang="en-US" sz="2800" b="1" i="0" dirty="0">
                <a:solidFill>
                  <a:srgbClr val="183C51"/>
                </a:solidFill>
                <a:effectLst/>
                <a:latin typeface="Work Sans" pitchFamily="2" charset="77"/>
              </a:rPr>
              <a:t>A major pitfall is getting stuck in stage #2 (Conscious Incompetence – the most uncomfortable stage)</a:t>
            </a:r>
          </a:p>
          <a:p>
            <a:pPr marL="0" indent="0" algn="l">
              <a:buNone/>
            </a:pPr>
            <a:endParaRPr lang="en-US" sz="2800" b="1" i="0" dirty="0">
              <a:solidFill>
                <a:srgbClr val="183C51"/>
              </a:solidFill>
              <a:effectLst/>
              <a:latin typeface="Work Sans" pitchFamily="2" charset="77"/>
            </a:endParaRPr>
          </a:p>
          <a:p>
            <a:pPr algn="l"/>
            <a:r>
              <a:rPr lang="en-US" sz="2800" b="1" i="0" dirty="0">
                <a:solidFill>
                  <a:srgbClr val="183C51"/>
                </a:solidFill>
                <a:effectLst/>
                <a:latin typeface="Work Sans" pitchFamily="2" charset="77"/>
              </a:rPr>
              <a:t>Getting stuck in Conscious </a:t>
            </a:r>
            <a:r>
              <a:rPr lang="en-US" sz="2800" b="1" dirty="0">
                <a:solidFill>
                  <a:srgbClr val="183C51"/>
                </a:solidFill>
                <a:latin typeface="Work Sans" pitchFamily="2" charset="77"/>
              </a:rPr>
              <a:t>I</a:t>
            </a:r>
            <a:r>
              <a:rPr lang="en-US" sz="2800" b="1" i="0" dirty="0">
                <a:solidFill>
                  <a:srgbClr val="183C51"/>
                </a:solidFill>
                <a:effectLst/>
                <a:latin typeface="Work Sans" pitchFamily="2" charset="77"/>
              </a:rPr>
              <a:t>ncompetence usually results in frustration and a retreat 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01928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B27A8E-D210-1AE6-70AB-E3FDC35747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2800" b="1" dirty="0"/>
              <a:t>Building on Strength</a:t>
            </a:r>
            <a:br>
              <a:rPr lang="en-US" sz="2800" b="1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13B837-3A50-B13D-CEA9-BCCDCFAF7A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180496"/>
            <a:ext cx="11182440" cy="3678303"/>
          </a:xfrm>
        </p:spPr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en-US" sz="2800" b="1" i="1" dirty="0">
                <a:solidFill>
                  <a:srgbClr val="183C51"/>
                </a:solidFill>
                <a:effectLst/>
                <a:latin typeface="Work Sans" pitchFamily="2" charset="77"/>
              </a:rPr>
              <a:t>“The brick walls are there for a reason.  The brick walls are not there to</a:t>
            </a:r>
          </a:p>
          <a:p>
            <a:pPr marL="0" indent="0" algn="ctr">
              <a:buNone/>
            </a:pPr>
            <a:r>
              <a:rPr lang="en-US" sz="2800" b="1" i="1" dirty="0">
                <a:solidFill>
                  <a:srgbClr val="183C51"/>
                </a:solidFill>
                <a:effectLst/>
                <a:latin typeface="Work Sans" pitchFamily="2" charset="77"/>
              </a:rPr>
              <a:t> keep us out.  The brick walls are there to give us a chance to show</a:t>
            </a:r>
          </a:p>
          <a:p>
            <a:pPr marL="0" indent="0" algn="ctr">
              <a:buNone/>
            </a:pPr>
            <a:r>
              <a:rPr lang="en-US" sz="2800" b="1" i="1" dirty="0">
                <a:solidFill>
                  <a:srgbClr val="183C51"/>
                </a:solidFill>
                <a:effectLst/>
                <a:latin typeface="Work Sans" pitchFamily="2" charset="77"/>
              </a:rPr>
              <a:t> how badly we want something.  Because the brick walls are there</a:t>
            </a:r>
          </a:p>
          <a:p>
            <a:pPr marL="0" indent="0" algn="ctr">
              <a:buNone/>
            </a:pPr>
            <a:r>
              <a:rPr lang="en-US" sz="2800" b="1" i="1" dirty="0">
                <a:solidFill>
                  <a:srgbClr val="183C51"/>
                </a:solidFill>
                <a:effectLst/>
                <a:latin typeface="Work Sans" pitchFamily="2" charset="77"/>
              </a:rPr>
              <a:t>to stop the people who don’t want it badly enough. </a:t>
            </a:r>
          </a:p>
          <a:p>
            <a:pPr marL="0" indent="0" algn="ctr">
              <a:buNone/>
            </a:pPr>
            <a:r>
              <a:rPr lang="en-US" sz="2800" b="1" i="1" dirty="0">
                <a:solidFill>
                  <a:srgbClr val="183C51"/>
                </a:solidFill>
                <a:effectLst/>
                <a:latin typeface="Work Sans" pitchFamily="2" charset="77"/>
              </a:rPr>
              <a:t>They’re there to stop the other people.”</a:t>
            </a:r>
          </a:p>
          <a:p>
            <a:pPr marL="0" indent="0" algn="ctr">
              <a:buNone/>
            </a:pPr>
            <a:r>
              <a:rPr lang="en-US" sz="2800" b="1" dirty="0">
                <a:solidFill>
                  <a:srgbClr val="183C51"/>
                </a:solidFill>
                <a:effectLst/>
                <a:latin typeface="Work Sans" pitchFamily="2" charset="77"/>
              </a:rPr>
              <a:t>Randy Pausch</a:t>
            </a:r>
          </a:p>
          <a:p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52488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21C193-25A4-56CE-AA16-DBEA1ECE48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7"/>
            <a:ext cx="11029616" cy="928936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i="0" dirty="0">
                <a:solidFill>
                  <a:srgbClr val="0000FF"/>
                </a:solidFill>
                <a:effectLst/>
                <a:latin typeface="Work Sans" pitchFamily="2" charset="77"/>
              </a:rPr>
              <a:t>#1</a:t>
            </a:r>
            <a:br>
              <a:rPr lang="en-US" b="0" i="0" dirty="0">
                <a:solidFill>
                  <a:srgbClr val="183C51"/>
                </a:solidFill>
                <a:effectLst/>
                <a:latin typeface="Work Sans" pitchFamily="2" charset="77"/>
              </a:rPr>
            </a:br>
            <a:r>
              <a:rPr lang="en-US" b="0" i="0" dirty="0">
                <a:effectLst/>
                <a:latin typeface="Work Sans" pitchFamily="2" charset="77"/>
              </a:rPr>
              <a:t>#1 </a:t>
            </a:r>
            <a:r>
              <a:rPr lang="en-US" b="1" i="0" dirty="0">
                <a:effectLst/>
                <a:latin typeface="Work Sans" pitchFamily="2" charset="77"/>
              </a:rPr>
              <a:t>Acknowledge Your Strength – Lose the “Aw Shucks”</a:t>
            </a:r>
            <a:br>
              <a:rPr lang="en-US" b="0" i="0" dirty="0">
                <a:effectLst/>
                <a:latin typeface="Work Sans" pitchFamily="2" charset="77"/>
              </a:rPr>
            </a:br>
            <a:r>
              <a:rPr lang="en-US" b="1" i="0" dirty="0">
                <a:solidFill>
                  <a:srgbClr val="183C51"/>
                </a:solidFill>
                <a:effectLst/>
                <a:latin typeface="Work Sans" pitchFamily="2" charset="77"/>
              </a:rPr>
              <a:t> </a:t>
            </a:r>
            <a:endParaRPr lang="en-US" b="0" i="0" dirty="0">
              <a:solidFill>
                <a:srgbClr val="183C51"/>
              </a:solidFill>
              <a:effectLst/>
              <a:latin typeface="Work Sans" pitchFamily="2" charset="77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4DBD8B-B57F-D735-A23E-C6EE3DE43D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1940012"/>
            <a:ext cx="11029615" cy="4658496"/>
          </a:xfrm>
        </p:spPr>
        <p:txBody>
          <a:bodyPr>
            <a:normAutofit/>
          </a:bodyPr>
          <a:lstStyle/>
          <a:p>
            <a:pPr algn="l"/>
            <a:r>
              <a:rPr lang="en-US" sz="2800" b="1" i="0" dirty="0">
                <a:solidFill>
                  <a:srgbClr val="183C51"/>
                </a:solidFill>
                <a:effectLst/>
                <a:latin typeface="Work Sans" pitchFamily="2" charset="77"/>
              </a:rPr>
              <a:t>Most White people bring more than they think to the challenge of countering racism </a:t>
            </a:r>
          </a:p>
          <a:p>
            <a:pPr algn="l"/>
            <a:r>
              <a:rPr lang="en-US" sz="2800" b="1" dirty="0">
                <a:solidFill>
                  <a:srgbClr val="FF0000"/>
                </a:solidFill>
                <a:latin typeface="Work Sans" pitchFamily="2" charset="77"/>
              </a:rPr>
              <a:t>A</a:t>
            </a:r>
            <a:r>
              <a:rPr lang="en-US" sz="2800" b="1" i="0" dirty="0">
                <a:solidFill>
                  <a:srgbClr val="FF0000"/>
                </a:solidFill>
                <a:effectLst/>
                <a:latin typeface="Work Sans" pitchFamily="2" charset="77"/>
              </a:rPr>
              <a:t>void the “Aw Shucks” phenomenon</a:t>
            </a:r>
            <a:r>
              <a:rPr lang="en-US" sz="2800" b="1" i="0" dirty="0">
                <a:solidFill>
                  <a:srgbClr val="183C51"/>
                </a:solidFill>
                <a:effectLst/>
                <a:latin typeface="Work Sans" pitchFamily="2" charset="77"/>
              </a:rPr>
              <a:t>.  For example:</a:t>
            </a:r>
          </a:p>
          <a:p>
            <a:pPr lvl="1" fontAlgn="base">
              <a:buFont typeface="Arial" panose="020B0604020202020204" pitchFamily="34" charset="0"/>
              <a:buChar char="•"/>
            </a:pPr>
            <a:r>
              <a:rPr lang="en-US" sz="2800" b="1" i="0" dirty="0">
                <a:solidFill>
                  <a:srgbClr val="183C51"/>
                </a:solidFill>
                <a:effectLst/>
                <a:latin typeface="Work Sans" pitchFamily="2" charset="77"/>
              </a:rPr>
              <a:t>“Aw shucks, I don’t really bring much to the effort to counter racism.</a:t>
            </a:r>
          </a:p>
          <a:p>
            <a:pPr lvl="1" fontAlgn="base">
              <a:buFont typeface="Arial" panose="020B0604020202020204" pitchFamily="34" charset="0"/>
              <a:buChar char="•"/>
            </a:pPr>
            <a:r>
              <a:rPr lang="en-US" sz="2800" b="1" i="0" dirty="0">
                <a:solidFill>
                  <a:srgbClr val="183C51"/>
                </a:solidFill>
                <a:effectLst/>
                <a:latin typeface="Work Sans" pitchFamily="2" charset="77"/>
              </a:rPr>
              <a:t>“Aw shucks, I don’t even know the first steps to take.”</a:t>
            </a:r>
          </a:p>
          <a:p>
            <a:pPr lvl="1" fontAlgn="base">
              <a:buFont typeface="Arial" panose="020B0604020202020204" pitchFamily="34" charset="0"/>
              <a:buChar char="•"/>
            </a:pPr>
            <a:r>
              <a:rPr lang="en-US" sz="2800" b="1" i="0" dirty="0">
                <a:solidFill>
                  <a:srgbClr val="183C51"/>
                </a:solidFill>
                <a:effectLst/>
                <a:latin typeface="Work Sans" pitchFamily="2" charset="77"/>
              </a:rPr>
              <a:t>“Aw shucks, I’m just……………”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04130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E5CD2A-E8F7-5DE5-FB73-2B47EA66D7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1" y="617839"/>
            <a:ext cx="11029616" cy="13716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0" i="0" dirty="0">
                <a:effectLst/>
                <a:latin typeface="Work Sans" pitchFamily="2" charset="77"/>
              </a:rPr>
              <a:t>#1 </a:t>
            </a:r>
            <a:r>
              <a:rPr lang="en-US" b="1" i="0" dirty="0">
                <a:effectLst/>
                <a:latin typeface="Work Sans" pitchFamily="2" charset="77"/>
              </a:rPr>
              <a:t>Acknowledge Your Strength – Lose the “Aw Shucks”</a:t>
            </a:r>
            <a:br>
              <a:rPr lang="en-US" b="0" i="0" dirty="0">
                <a:effectLst/>
                <a:latin typeface="Work Sans" pitchFamily="2" charset="77"/>
              </a:rPr>
            </a:br>
            <a:br>
              <a:rPr lang="en-US" sz="2800" b="1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7B4361-F179-2F58-A551-8D97015F86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4207947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sz="3500" b="1" dirty="0">
                <a:solidFill>
                  <a:srgbClr val="FF0000"/>
                </a:solidFill>
              </a:rPr>
              <a:t>Beware the “Competency Trap”</a:t>
            </a:r>
          </a:p>
          <a:p>
            <a:pPr marL="0" indent="0" algn="ctr">
              <a:buNone/>
            </a:pPr>
            <a:endParaRPr lang="en-US" sz="2800" b="1" dirty="0">
              <a:solidFill>
                <a:srgbClr val="FF0000"/>
              </a:solidFill>
            </a:endParaRPr>
          </a:p>
          <a:p>
            <a:r>
              <a:rPr lang="en-US" sz="2800" b="1" i="0" dirty="0">
                <a:solidFill>
                  <a:srgbClr val="183C51"/>
                </a:solidFill>
                <a:effectLst/>
                <a:latin typeface="Work Sans" pitchFamily="2" charset="77"/>
              </a:rPr>
              <a:t>We naturally bring most of the needed capabilities</a:t>
            </a:r>
          </a:p>
          <a:p>
            <a:pPr marL="0" indent="0">
              <a:buNone/>
            </a:pPr>
            <a:endParaRPr lang="en-US" sz="2800" b="1" i="0" dirty="0">
              <a:solidFill>
                <a:srgbClr val="183C51"/>
              </a:solidFill>
              <a:effectLst/>
              <a:latin typeface="Work Sans" pitchFamily="2" charset="77"/>
            </a:endParaRPr>
          </a:p>
          <a:p>
            <a:r>
              <a:rPr lang="en-US" sz="2800" b="1" i="0" dirty="0">
                <a:solidFill>
                  <a:srgbClr val="183C51"/>
                </a:solidFill>
                <a:effectLst/>
                <a:latin typeface="Work Sans" pitchFamily="2" charset="77"/>
              </a:rPr>
              <a:t>We can develop the other capabilities we need</a:t>
            </a:r>
          </a:p>
          <a:p>
            <a:pPr marL="0" indent="0">
              <a:buNone/>
            </a:pPr>
            <a:endParaRPr lang="en-US" sz="2800" b="1" dirty="0">
              <a:solidFill>
                <a:srgbClr val="183C51"/>
              </a:solidFill>
              <a:latin typeface="Work Sans" pitchFamily="2" charset="77"/>
            </a:endParaRPr>
          </a:p>
          <a:p>
            <a:r>
              <a:rPr lang="en-US" sz="2800" b="1" dirty="0">
                <a:solidFill>
                  <a:srgbClr val="183C51"/>
                </a:solidFill>
                <a:latin typeface="Work Sans" pitchFamily="2" charset="77"/>
              </a:rPr>
              <a:t>Do minimal prep, act &amp; get in the game, and learn rapidly on the path</a:t>
            </a:r>
            <a:endParaRPr lang="en-US" sz="2800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09694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36B811-1D04-C6FF-E4AF-65189798A4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0" i="0" dirty="0">
                <a:effectLst/>
                <a:latin typeface="Work Sans" pitchFamily="2" charset="77"/>
              </a:rPr>
              <a:t>#1 </a:t>
            </a:r>
            <a:r>
              <a:rPr lang="en-US" b="1" i="0" dirty="0">
                <a:effectLst/>
                <a:latin typeface="Work Sans" pitchFamily="2" charset="77"/>
              </a:rPr>
              <a:t>Acknowledge Your Strength – Lose the “Aw Shucks”</a:t>
            </a:r>
            <a:br>
              <a:rPr lang="en-US" b="0" i="0" dirty="0">
                <a:effectLst/>
                <a:latin typeface="Work Sans" pitchFamily="2" charset="77"/>
              </a:rPr>
            </a:br>
            <a:r>
              <a:rPr lang="en-US" b="1" i="0" dirty="0">
                <a:solidFill>
                  <a:srgbClr val="183C51"/>
                </a:solidFill>
                <a:effectLst/>
                <a:latin typeface="Work Sans" pitchFamily="2" charset="77"/>
              </a:rPr>
              <a:t> 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B5AACC-3B88-AA66-6191-09FDE9C922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3200" b="1" i="1" dirty="0"/>
              <a:t>“The most common way people give up their power is by thinking they don’t have any.”</a:t>
            </a:r>
          </a:p>
          <a:p>
            <a:pPr marL="0" indent="0" algn="ctr">
              <a:buNone/>
            </a:pPr>
            <a:r>
              <a:rPr lang="en-US" sz="2800" b="1" dirty="0"/>
              <a:t>Alice Walker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74312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FA336D-3B68-003B-03F7-700A170F4A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645628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i="0" dirty="0">
                <a:effectLst/>
                <a:latin typeface="Work Sans" pitchFamily="2" charset="77"/>
              </a:rPr>
              <a:t>#2  Identify the New Required Competencies – with Excitement</a:t>
            </a:r>
            <a:br>
              <a:rPr lang="en-US" b="0" i="0" dirty="0">
                <a:solidFill>
                  <a:srgbClr val="183C51"/>
                </a:solidFill>
                <a:effectLst/>
                <a:latin typeface="Work Sans" pitchFamily="2" charset="77"/>
              </a:rPr>
            </a:br>
            <a:br>
              <a:rPr lang="en-US" sz="2800" b="1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F28306-975B-C5A8-B698-076D0BE352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063578"/>
            <a:ext cx="11029615" cy="4455082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endParaRPr lang="en-US" sz="3200" b="1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n-US" sz="3200" b="1" dirty="0">
                <a:solidFill>
                  <a:srgbClr val="FF0000"/>
                </a:solidFill>
              </a:rPr>
              <a:t>The key is to build new competencies with a sense of confidence and excitement in three phases</a:t>
            </a:r>
          </a:p>
          <a:p>
            <a:pPr marL="0" indent="0" algn="ctr">
              <a:buNone/>
            </a:pPr>
            <a:endParaRPr lang="en-US" sz="2800" b="1" dirty="0">
              <a:solidFill>
                <a:srgbClr val="FF0000"/>
              </a:solidFill>
            </a:endParaRPr>
          </a:p>
          <a:p>
            <a:pPr algn="l" fontAlgn="base">
              <a:buFont typeface="+mj-lt"/>
              <a:buAutoNum type="arabicPeriod"/>
            </a:pPr>
            <a:r>
              <a:rPr lang="en-US" sz="2800" b="1" i="0" dirty="0">
                <a:solidFill>
                  <a:srgbClr val="183C51"/>
                </a:solidFill>
                <a:effectLst/>
                <a:latin typeface="Work Sans" pitchFamily="2" charset="77"/>
              </a:rPr>
              <a:t>Immediate – </a:t>
            </a:r>
            <a:r>
              <a:rPr lang="en-US" sz="2800" b="0" i="0" dirty="0">
                <a:solidFill>
                  <a:srgbClr val="183C51"/>
                </a:solidFill>
                <a:effectLst/>
                <a:latin typeface="Work Sans" pitchFamily="2" charset="77"/>
              </a:rPr>
              <a:t>strengths required to get off the sidelines – if any</a:t>
            </a:r>
          </a:p>
          <a:p>
            <a:pPr algn="l" fontAlgn="base">
              <a:buFont typeface="+mj-lt"/>
              <a:buAutoNum type="arabicPeriod"/>
            </a:pPr>
            <a:r>
              <a:rPr lang="en-US" sz="2800" b="1" i="0" dirty="0">
                <a:solidFill>
                  <a:srgbClr val="183C51"/>
                </a:solidFill>
                <a:effectLst/>
                <a:latin typeface="Work Sans" pitchFamily="2" charset="77"/>
              </a:rPr>
              <a:t>Developmental – </a:t>
            </a:r>
            <a:r>
              <a:rPr lang="en-US" sz="2800" b="0" i="0" dirty="0">
                <a:solidFill>
                  <a:srgbClr val="183C51"/>
                </a:solidFill>
                <a:effectLst/>
                <a:latin typeface="Work Sans" pitchFamily="2" charset="77"/>
              </a:rPr>
              <a:t>strengths you want to build for increased effectiveness</a:t>
            </a:r>
          </a:p>
          <a:p>
            <a:pPr algn="l" fontAlgn="base">
              <a:buFont typeface="+mj-lt"/>
              <a:buAutoNum type="arabicPeriod"/>
            </a:pPr>
            <a:r>
              <a:rPr lang="en-US" sz="2800" b="1" i="0" dirty="0">
                <a:solidFill>
                  <a:srgbClr val="183C51"/>
                </a:solidFill>
                <a:effectLst/>
                <a:latin typeface="Work Sans" pitchFamily="2" charset="77"/>
              </a:rPr>
              <a:t>Stretch – </a:t>
            </a:r>
            <a:r>
              <a:rPr lang="en-US" sz="2800" b="0" i="0" dirty="0">
                <a:solidFill>
                  <a:srgbClr val="183C51"/>
                </a:solidFill>
                <a:effectLst/>
                <a:latin typeface="Work Sans" pitchFamily="2" charset="77"/>
              </a:rPr>
              <a:t>the ideal strength profile for countering racism</a:t>
            </a:r>
          </a:p>
          <a:p>
            <a:pPr marL="0" indent="0">
              <a:buNone/>
            </a:pPr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66382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E057C1-4126-C7F5-F554-AF97966B3A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1" y="580768"/>
            <a:ext cx="11029616" cy="1359243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i="0" dirty="0">
                <a:solidFill>
                  <a:srgbClr val="0000FF"/>
                </a:solidFill>
                <a:effectLst/>
                <a:latin typeface="Work Sans" pitchFamily="2" charset="77"/>
              </a:rPr>
              <a:t>“</a:t>
            </a:r>
            <a:br>
              <a:rPr lang="en-US" b="1" i="0" dirty="0">
                <a:solidFill>
                  <a:srgbClr val="0000FF"/>
                </a:solidFill>
                <a:effectLst/>
                <a:latin typeface="Work Sans" pitchFamily="2" charset="77"/>
              </a:rPr>
            </a:br>
            <a:r>
              <a:rPr lang="en-US" b="1" i="0" dirty="0">
                <a:effectLst/>
                <a:latin typeface="Work Sans" pitchFamily="2" charset="77"/>
              </a:rPr>
              <a:t>#3  Learn the Way” – Follow the Path to Mastery</a:t>
            </a:r>
            <a:br>
              <a:rPr lang="en-US" b="0" i="0" dirty="0">
                <a:effectLst/>
                <a:latin typeface="Work Sans" pitchFamily="2" charset="77"/>
              </a:rPr>
            </a:br>
            <a:br>
              <a:rPr lang="en-US" sz="2800" b="1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6CD8FB-69ED-D141-4A16-361E12757F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1940011"/>
            <a:ext cx="11029615" cy="4485503"/>
          </a:xfrm>
        </p:spPr>
        <p:txBody>
          <a:bodyPr>
            <a:normAutofit fontScale="92500" lnSpcReduction="10000"/>
          </a:bodyPr>
          <a:lstStyle/>
          <a:p>
            <a:r>
              <a:rPr lang="en-US" sz="2800" b="1" i="0" dirty="0">
                <a:solidFill>
                  <a:srgbClr val="183C51"/>
                </a:solidFill>
                <a:effectLst/>
                <a:latin typeface="Work Sans" pitchFamily="2" charset="77"/>
              </a:rPr>
              <a:t>We don’t need to master everything. There are some things that we only need to be OK or good at</a:t>
            </a:r>
          </a:p>
          <a:p>
            <a:endParaRPr lang="en-US" sz="2800" b="1" i="0" dirty="0">
              <a:solidFill>
                <a:srgbClr val="183C51"/>
              </a:solidFill>
              <a:effectLst/>
              <a:latin typeface="Work Sans" pitchFamily="2" charset="77"/>
            </a:endParaRPr>
          </a:p>
          <a:p>
            <a:pPr fontAlgn="base"/>
            <a:r>
              <a:rPr lang="en-US" sz="2800" b="1" i="0" dirty="0">
                <a:solidFill>
                  <a:srgbClr val="183C51"/>
                </a:solidFill>
                <a:effectLst/>
                <a:latin typeface="Work Sans" pitchFamily="2" charset="77"/>
              </a:rPr>
              <a:t>There are four stages on the path to mastery</a:t>
            </a:r>
          </a:p>
          <a:p>
            <a:pPr fontAlgn="base"/>
            <a:endParaRPr lang="en-US" sz="2800" b="1" i="0" dirty="0">
              <a:solidFill>
                <a:srgbClr val="183C51"/>
              </a:solidFill>
              <a:effectLst/>
              <a:latin typeface="Work Sans" pitchFamily="2" charset="77"/>
            </a:endParaRPr>
          </a:p>
          <a:p>
            <a:pPr fontAlgn="base"/>
            <a:r>
              <a:rPr lang="en-US" sz="2800" b="1" i="0" dirty="0">
                <a:solidFill>
                  <a:srgbClr val="183C51"/>
                </a:solidFill>
                <a:effectLst/>
                <a:latin typeface="Work Sans" pitchFamily="2" charset="77"/>
              </a:rPr>
              <a:t>Getting from stage two to stage three quickly is the key</a:t>
            </a:r>
          </a:p>
          <a:p>
            <a:pPr fontAlgn="base"/>
            <a:endParaRPr lang="en-US" sz="2800" b="1" i="0" dirty="0">
              <a:solidFill>
                <a:srgbClr val="183C51"/>
              </a:solidFill>
              <a:effectLst/>
              <a:latin typeface="Work Sans" pitchFamily="2" charset="77"/>
            </a:endParaRPr>
          </a:p>
          <a:p>
            <a:r>
              <a:rPr lang="en-US" sz="2800" b="1" i="0" dirty="0">
                <a:solidFill>
                  <a:srgbClr val="183C51"/>
                </a:solidFill>
                <a:effectLst/>
                <a:latin typeface="Work Sans" pitchFamily="2" charset="77"/>
              </a:rPr>
              <a:t>Mastery doesn’t happen in a straight line – have to ”learn to love the plateaus”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4226945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C1B93C-8EE9-FE77-0FBD-2B02C1218D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i="0" dirty="0">
                <a:effectLst/>
                <a:latin typeface="Work Sans" pitchFamily="2" charset="77"/>
              </a:rPr>
              <a:t>#3  Learn the Way” – Follow the Path to Mastery</a:t>
            </a:r>
            <a:br>
              <a:rPr lang="en-US" sz="2800" b="1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1B7A6A-788B-A067-83C2-C398161A18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1890584"/>
            <a:ext cx="11029615" cy="4868562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endParaRPr lang="en-US" b="1" i="0" dirty="0">
              <a:solidFill>
                <a:srgbClr val="FF0000"/>
              </a:solidFill>
              <a:effectLst/>
              <a:latin typeface="Work Sans" pitchFamily="2" charset="77"/>
            </a:endParaRPr>
          </a:p>
          <a:p>
            <a:pPr marL="0" indent="0" algn="ctr">
              <a:buNone/>
            </a:pPr>
            <a:r>
              <a:rPr lang="en-US" sz="3300" b="1" i="0" dirty="0">
                <a:solidFill>
                  <a:srgbClr val="FF0000"/>
                </a:solidFill>
                <a:effectLst/>
                <a:latin typeface="Work Sans" pitchFamily="2" charset="77"/>
              </a:rPr>
              <a:t>The Four Stages on the Path to Mastery</a:t>
            </a:r>
            <a:endParaRPr lang="en-US" sz="2800" b="0" i="0" dirty="0">
              <a:solidFill>
                <a:srgbClr val="183C51"/>
              </a:solidFill>
              <a:effectLst/>
              <a:latin typeface="Work Sans" pitchFamily="2" charset="77"/>
            </a:endParaRPr>
          </a:p>
          <a:p>
            <a:pPr marL="0" indent="0" algn="l">
              <a:buNone/>
            </a:pPr>
            <a:endParaRPr lang="en-US" sz="2800" b="0" i="0" dirty="0">
              <a:solidFill>
                <a:srgbClr val="183C51"/>
              </a:solidFill>
              <a:effectLst/>
              <a:latin typeface="Work Sans" pitchFamily="2" charset="77"/>
            </a:endParaRPr>
          </a:p>
          <a:p>
            <a:pPr marL="0" indent="0" algn="l">
              <a:buNone/>
            </a:pPr>
            <a:r>
              <a:rPr lang="en-US" sz="2800" b="1" i="0" dirty="0">
                <a:solidFill>
                  <a:srgbClr val="183C51"/>
                </a:solidFill>
                <a:effectLst/>
                <a:latin typeface="Work Sans" pitchFamily="2" charset="77"/>
              </a:rPr>
              <a:t>The path is the same for becoming OK at something, being good at it or mastering it - just a difference in how far we go on the path</a:t>
            </a:r>
          </a:p>
          <a:p>
            <a:pPr marL="0" indent="0" algn="l">
              <a:buNone/>
            </a:pPr>
            <a:endParaRPr lang="en-US" sz="2800" b="0" i="0" dirty="0">
              <a:solidFill>
                <a:srgbClr val="183C51"/>
              </a:solidFill>
              <a:effectLst/>
              <a:latin typeface="Work Sans" pitchFamily="2" charset="77"/>
            </a:endParaRPr>
          </a:p>
          <a:p>
            <a:pPr marL="0" indent="0" algn="l" fontAlgn="base">
              <a:buNone/>
            </a:pPr>
            <a:r>
              <a:rPr lang="en-US" sz="2800" b="1" i="0" dirty="0">
                <a:solidFill>
                  <a:srgbClr val="183C51"/>
                </a:solidFill>
                <a:effectLst/>
                <a:latin typeface="Work Sans" pitchFamily="2" charset="77"/>
              </a:rPr>
              <a:t>1.  Unconscious Incompetence</a:t>
            </a:r>
            <a:r>
              <a:rPr lang="en-US" sz="2800" b="0" i="0" dirty="0">
                <a:solidFill>
                  <a:srgbClr val="183C51"/>
                </a:solidFill>
                <a:effectLst/>
                <a:latin typeface="Work Sans" pitchFamily="2" charset="77"/>
              </a:rPr>
              <a:t> – we don’t know what we don’t 	know</a:t>
            </a:r>
          </a:p>
          <a:p>
            <a:pPr marL="0" indent="0" algn="l" fontAlgn="base">
              <a:buNone/>
            </a:pPr>
            <a:endParaRPr lang="en-US" sz="2800" b="0" i="0" dirty="0">
              <a:solidFill>
                <a:srgbClr val="183C51"/>
              </a:solidFill>
              <a:effectLst/>
              <a:latin typeface="Work Sans" pitchFamily="2" charset="77"/>
            </a:endParaRPr>
          </a:p>
          <a:p>
            <a:pPr marL="0" indent="0" algn="l" fontAlgn="base">
              <a:buNone/>
            </a:pPr>
            <a:r>
              <a:rPr lang="en-US" sz="2800" b="1" i="0" dirty="0">
                <a:solidFill>
                  <a:srgbClr val="183C51"/>
                </a:solidFill>
                <a:effectLst/>
                <a:latin typeface="Work Sans" pitchFamily="2" charset="77"/>
              </a:rPr>
              <a:t>2.  Conscious Incompetence</a:t>
            </a:r>
            <a:r>
              <a:rPr lang="en-US" sz="2800" b="0" i="0" dirty="0">
                <a:solidFill>
                  <a:srgbClr val="183C51"/>
                </a:solidFill>
                <a:effectLst/>
                <a:latin typeface="Work Sans" pitchFamily="2" charset="77"/>
              </a:rPr>
              <a:t> – we know what we don’t know or 	can’t do (very uncomfortable – won’t stay here for long)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62250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C7F423-B8D9-EBA0-2300-2B5F975407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i="0" dirty="0">
                <a:effectLst/>
                <a:latin typeface="Work Sans" pitchFamily="2" charset="77"/>
              </a:rPr>
              <a:t>#3  Learn the Way” – Follow the Path to Mastery</a:t>
            </a:r>
            <a:br>
              <a:rPr lang="en-US" sz="2800" b="1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1B2202-FE12-3A59-A5CF-B3D5BC9F2D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algn="l" fontAlgn="base">
              <a:buAutoNum type="arabicPeriod" startAt="3"/>
            </a:pPr>
            <a:r>
              <a:rPr lang="en-US" sz="2800" b="1" i="0" dirty="0">
                <a:solidFill>
                  <a:srgbClr val="183C51"/>
                </a:solidFill>
                <a:effectLst/>
                <a:latin typeface="Work Sans" pitchFamily="2" charset="77"/>
              </a:rPr>
              <a:t>Conscious Competence</a:t>
            </a:r>
            <a:r>
              <a:rPr lang="en-US" sz="2800" b="0" i="0" dirty="0">
                <a:solidFill>
                  <a:srgbClr val="183C51"/>
                </a:solidFill>
                <a:effectLst/>
                <a:latin typeface="Work Sans" pitchFamily="2" charset="77"/>
              </a:rPr>
              <a:t> – we have developed solid understanding and competence, but have to consciously work hard at it</a:t>
            </a:r>
          </a:p>
          <a:p>
            <a:pPr marL="0" indent="0" algn="l" fontAlgn="base">
              <a:buNone/>
            </a:pPr>
            <a:endParaRPr lang="en-US" sz="2800" b="0" i="0" dirty="0">
              <a:solidFill>
                <a:srgbClr val="183C51"/>
              </a:solidFill>
              <a:effectLst/>
              <a:latin typeface="Work Sans" pitchFamily="2" charset="77"/>
            </a:endParaRPr>
          </a:p>
          <a:p>
            <a:pPr marL="0" indent="0" algn="l" fontAlgn="base">
              <a:buNone/>
            </a:pPr>
            <a:r>
              <a:rPr lang="en-US" sz="2800" b="1" i="0" dirty="0">
                <a:solidFill>
                  <a:srgbClr val="183C51"/>
                </a:solidFill>
                <a:effectLst/>
                <a:latin typeface="Work Sans" pitchFamily="2" charset="77"/>
              </a:rPr>
              <a:t>4.  Unconscious Competence</a:t>
            </a:r>
            <a:r>
              <a:rPr lang="en-US" sz="2800" b="0" i="0" dirty="0">
                <a:solidFill>
                  <a:srgbClr val="183C51"/>
                </a:solidFill>
                <a:effectLst/>
                <a:latin typeface="Work Sans" pitchFamily="2" charset="77"/>
              </a:rPr>
              <a:t> – we have a strong sense of 	understanding and are highly competent and in a natural 	flow that we don’t have to think about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06127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1C95EA-C9B5-51BA-EE15-30BCA25B5C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657087"/>
          </a:xfrm>
        </p:spPr>
        <p:txBody>
          <a:bodyPr/>
          <a:lstStyle/>
          <a:p>
            <a:pPr algn="ctr"/>
            <a:r>
              <a:rPr lang="en-US" b="1" i="0" dirty="0">
                <a:effectLst/>
                <a:latin typeface="Work Sans" pitchFamily="2" charset="77"/>
              </a:rPr>
              <a:t>#3  Learn the Way” – Follow the Path to Mastery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8565EB-A52A-CFCE-C143-60F1238139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4442726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sz="3300" b="1" i="0" dirty="0">
                <a:solidFill>
                  <a:srgbClr val="FF0000"/>
                </a:solidFill>
                <a:effectLst/>
                <a:latin typeface="Work Sans" pitchFamily="2" charset="77"/>
              </a:rPr>
              <a:t>The Two Key Stages on the Path</a:t>
            </a:r>
          </a:p>
          <a:p>
            <a:pPr marL="0" indent="0" algn="ctr">
              <a:buNone/>
            </a:pPr>
            <a:endParaRPr lang="en-US" sz="3300" b="1" i="0" dirty="0">
              <a:solidFill>
                <a:srgbClr val="FF0000"/>
              </a:solidFill>
              <a:effectLst/>
              <a:latin typeface="Work Sans" pitchFamily="2" charset="77"/>
            </a:endParaRPr>
          </a:p>
          <a:p>
            <a:pPr marL="0" indent="0" algn="l">
              <a:buNone/>
            </a:pPr>
            <a:r>
              <a:rPr lang="en-US" sz="3300" b="1" i="0" dirty="0">
                <a:solidFill>
                  <a:srgbClr val="183C51"/>
                </a:solidFill>
                <a:effectLst/>
                <a:latin typeface="Work Sans" pitchFamily="2" charset="77"/>
              </a:rPr>
              <a:t>1.  Making the commitment to become aware of where we lack competence – going from stage #1 to stage #2 (the uncomfortable stage)</a:t>
            </a:r>
          </a:p>
          <a:p>
            <a:pPr marL="0" indent="0" algn="l">
              <a:buNone/>
            </a:pPr>
            <a:endParaRPr lang="en-US" sz="3300" b="1" i="0" dirty="0">
              <a:solidFill>
                <a:srgbClr val="183C51"/>
              </a:solidFill>
              <a:effectLst/>
              <a:latin typeface="Work Sans" pitchFamily="2" charset="77"/>
            </a:endParaRPr>
          </a:p>
          <a:p>
            <a:pPr marL="0" indent="0" algn="l">
              <a:buNone/>
            </a:pPr>
            <a:r>
              <a:rPr lang="en-US" sz="3300" b="1" dirty="0">
                <a:solidFill>
                  <a:srgbClr val="183C51"/>
                </a:solidFill>
                <a:latin typeface="Work Sans" pitchFamily="2" charset="77"/>
              </a:rPr>
              <a:t>2.  </a:t>
            </a:r>
            <a:r>
              <a:rPr lang="en-US" sz="3300" b="1" i="0" dirty="0">
                <a:solidFill>
                  <a:srgbClr val="183C51"/>
                </a:solidFill>
                <a:effectLst/>
                <a:latin typeface="Work Sans" pitchFamily="2" charset="77"/>
              </a:rPr>
              <a:t>Getting to stage #3 as quickly as possible</a:t>
            </a:r>
          </a:p>
          <a:p>
            <a:pPr algn="l"/>
            <a:endParaRPr lang="en-US" b="1" i="0" dirty="0">
              <a:solidFill>
                <a:srgbClr val="183C51"/>
              </a:solidFill>
              <a:effectLst/>
              <a:latin typeface="Work Sans" pitchFamily="2" charset="77"/>
            </a:endParaRPr>
          </a:p>
          <a:p>
            <a:pPr marL="0" indent="0">
              <a:buNone/>
            </a:pP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1653230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Dividend</Template>
  <TotalTime>45</TotalTime>
  <Words>641</Words>
  <Application>Microsoft Macintosh PowerPoint</Application>
  <PresentationFormat>Widescreen</PresentationFormat>
  <Paragraphs>69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Gill Sans MT</vt:lpstr>
      <vt:lpstr>Wingdings 2</vt:lpstr>
      <vt:lpstr>Work Sans</vt:lpstr>
      <vt:lpstr>Dividend</vt:lpstr>
      <vt:lpstr>PowerPoint Presentation</vt:lpstr>
      <vt:lpstr>#1 #1 Acknowledge Your Strength – Lose the “Aw Shucks”  </vt:lpstr>
      <vt:lpstr>#1 Acknowledge Your Strength – Lose the “Aw Shucks”  </vt:lpstr>
      <vt:lpstr>#1 Acknowledge Your Strength – Lose the “Aw Shucks”  </vt:lpstr>
      <vt:lpstr>#2  Identify the New Required Competencies – with Excitement  </vt:lpstr>
      <vt:lpstr>“ #3  Learn the Way” – Follow the Path to Mastery  </vt:lpstr>
      <vt:lpstr>#3  Learn the Way” – Follow the Path to Mastery </vt:lpstr>
      <vt:lpstr>#3  Learn the Way” – Follow the Path to Mastery </vt:lpstr>
      <vt:lpstr>#3  Learn the Way” – Follow the Path to Mastery</vt:lpstr>
      <vt:lpstr>#3  Learn the Way” – Follow the Path to Mastery </vt:lpstr>
      <vt:lpstr>Building on Strength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Gordon Barnhart</dc:creator>
  <cp:lastModifiedBy>Gordon Barnhart</cp:lastModifiedBy>
  <cp:revision>16</cp:revision>
  <dcterms:created xsi:type="dcterms:W3CDTF">2023-06-23T15:16:01Z</dcterms:created>
  <dcterms:modified xsi:type="dcterms:W3CDTF">2023-06-23T16:01:52Z</dcterms:modified>
</cp:coreProperties>
</file>