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67" r:id="rId5"/>
    <p:sldId id="269" r:id="rId6"/>
    <p:sldId id="258" r:id="rId7"/>
    <p:sldId id="261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2813-E5B7-6A44-A611-2561265458A8}" type="datetimeFigureOut">
              <a:rPr lang="en-US" smtClean="0"/>
              <a:t>6/21/23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4621A-20F9-2E4E-A21D-C191D54C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2569-AC9D-8E4C-A4F7-F4C784021C07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C813-2802-A84B-AF2D-A1D0B6EE26E6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2848-8835-1A4F-B9F6-D6CD0ED57010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C939-97B0-6240-9957-0447C38193CD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1E97-F646-074F-8280-B366A4E3A43A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3C98-3D4B-3244-AA7F-8417F3FFFD76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000-BD30-2D42-9FB7-2A8A671B2AD1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4C5-3B21-364B-90B4-E3C92841D13F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B22F-221C-DA4C-B441-2AF333313F2B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9DBD-5840-8343-810B-7B8CAD8801EC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EFBB-759F-EA49-80FD-0CE4ABA39918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5AC-C9AB-5F40-975B-304DE60F8ABD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71F8-6F84-5845-882C-96FE72B1A7F0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1879-BD56-7445-BD72-65FE9B188D9F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69CF-C539-254D-A4D4-5571E6DF74FF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9D88-D394-FE44-9AAA-3008ECE4DB75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C607-A98C-4B43-BD0C-41EB5AB37C2B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8812BB-B010-0346-8720-C00B3B99D967}" type="datetime1">
              <a:rPr lang="en-US" smtClean="0"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4EB9-6CBB-4DBD-71C8-855CA3B23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539" y="749728"/>
            <a:ext cx="8825658" cy="2826026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594B7-E41C-9C64-88DD-4F9E3F367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539" y="3756991"/>
            <a:ext cx="8825658" cy="282602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Barriers #3 </a:t>
            </a:r>
          </a:p>
          <a:p>
            <a:pPr algn="ctr"/>
            <a:r>
              <a:rPr lang="en-US" sz="5400" b="1"/>
              <a:t>Connecting</a:t>
            </a:r>
            <a:endParaRPr lang="en-US" sz="5400" b="1" dirty="0"/>
          </a:p>
          <a:p>
            <a:pPr algn="ctr"/>
            <a:endParaRPr lang="en-US" sz="3600" dirty="0"/>
          </a:p>
        </p:txBody>
      </p:sp>
      <p:pic>
        <p:nvPicPr>
          <p:cNvPr id="5" name="Picture 4" descr="A picture containing graphics, graphic design, font, logo&#10;&#10;Description automatically generated">
            <a:extLst>
              <a:ext uri="{FF2B5EF4-FFF2-40B4-BE49-F238E27FC236}">
                <a16:creationId xmlns:a16="http://schemas.microsoft.com/office/drawing/2014/main" id="{87828152-1393-F69B-C18D-82F15FFD0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8" y="844826"/>
            <a:ext cx="7772400" cy="2590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D51C2-DE79-D1A2-5570-068AA891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err="1"/>
              <a:t>www.counteringracism.org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883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AD00-29CF-1CA8-F7B6-E80E7FA9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995082"/>
          </a:xfrm>
        </p:spPr>
        <p:txBody>
          <a:bodyPr/>
          <a:lstStyle/>
          <a:p>
            <a:pPr algn="ctr"/>
            <a:r>
              <a:rPr lang="en-US" b="1" dirty="0"/>
              <a:t>A Deceptively Tough Barrier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90226-5161-46D1-CB80-9A1C1594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11308"/>
            <a:ext cx="8946541" cy="4800599"/>
          </a:xfrm>
        </p:spPr>
        <p:txBody>
          <a:bodyPr>
            <a:normAutofit/>
          </a:bodyPr>
          <a:lstStyle/>
          <a:p>
            <a:pPr fontAlgn="base"/>
            <a:r>
              <a:rPr lang="en-US" sz="2800" b="1" dirty="0">
                <a:latin typeface="Work Sans" pitchFamily="2" charset="77"/>
              </a:rPr>
              <a:t>Getting connected – particularly to groups &amp; organizations is surprisingly tough</a:t>
            </a:r>
          </a:p>
          <a:p>
            <a:pPr marL="0" indent="0" fontAlgn="base">
              <a:buNone/>
            </a:pPr>
            <a:endParaRPr lang="en-US" sz="2800" b="1" dirty="0">
              <a:latin typeface="Work Sans" pitchFamily="2" charset="77"/>
            </a:endParaRPr>
          </a:p>
          <a:p>
            <a:pPr fontAlgn="base"/>
            <a:r>
              <a:rPr lang="en-US" sz="2800" b="1" i="0" dirty="0">
                <a:effectLst/>
                <a:latin typeface="Work Sans" pitchFamily="2" charset="77"/>
              </a:rPr>
              <a:t>Getting connected to other individuals or groups to counter racism can be tough, particularly for introverts</a:t>
            </a:r>
          </a:p>
          <a:p>
            <a:pPr marL="0" indent="0" fontAlgn="base">
              <a:buNone/>
            </a:pPr>
            <a:endParaRPr lang="en-US" sz="2800" b="1" i="0" dirty="0">
              <a:effectLst/>
              <a:latin typeface="Work Sans" pitchFamily="2" charset="77"/>
            </a:endParaRPr>
          </a:p>
          <a:p>
            <a:pPr fontAlgn="base"/>
            <a:r>
              <a:rPr lang="en-US" sz="2800" b="1" dirty="0">
                <a:latin typeface="Work Sans" pitchFamily="2" charset="77"/>
              </a:rPr>
              <a:t>Getting connected to organizations is tougher &amp; can be a daunting barrier</a:t>
            </a:r>
            <a:endParaRPr lang="en-US" sz="2800" b="1" i="0" dirty="0">
              <a:effectLst/>
              <a:latin typeface="Work Sa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FCD44-B011-9FBB-CA45-3EC8C314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0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F06-387A-0A22-A381-46726144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47" y="112060"/>
            <a:ext cx="9404723" cy="1335740"/>
          </a:xfrm>
        </p:spPr>
        <p:txBody>
          <a:bodyPr/>
          <a:lstStyle/>
          <a:p>
            <a:pPr algn="ctr"/>
            <a:r>
              <a:rPr lang="en-US" b="1" dirty="0"/>
              <a:t>10 Key Points – Connecting with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7F286-E5A0-77B3-08F4-600DAD7AC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596887"/>
            <a:ext cx="9809921" cy="48005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b="1" dirty="0"/>
              <a:t>Keep it Simple – may only need 1-3 people</a:t>
            </a:r>
          </a:p>
          <a:p>
            <a:pPr marL="0" indent="0">
              <a:buNone/>
            </a:pPr>
            <a:endParaRPr lang="en-US" sz="2800" b="1" dirty="0"/>
          </a:p>
          <a:p>
            <a:pPr marL="514350" indent="-514350">
              <a:buAutoNum type="arabicPeriod" startAt="2"/>
            </a:pPr>
            <a:r>
              <a:rPr lang="en-US" sz="2800" b="1" dirty="0"/>
              <a:t>Use Your Current Network to Start – build from there</a:t>
            </a:r>
          </a:p>
          <a:p>
            <a:pPr marL="0" indent="0">
              <a:buNone/>
            </a:pPr>
            <a:endParaRPr lang="en-US" sz="2800" b="1" dirty="0"/>
          </a:p>
          <a:p>
            <a:pPr marL="514350" indent="-514350">
              <a:buAutoNum type="arabicPeriod" startAt="3"/>
            </a:pPr>
            <a:r>
              <a:rPr lang="en-US" sz="2800" b="1" dirty="0"/>
              <a:t>Look for People Already Engaged in Countering Racism</a:t>
            </a:r>
          </a:p>
          <a:p>
            <a:pPr marL="0" indent="0">
              <a:buNone/>
            </a:pPr>
            <a:endParaRPr lang="en-US" sz="2800" b="1" dirty="0"/>
          </a:p>
          <a:p>
            <a:pPr marL="514350" indent="-514350">
              <a:buAutoNum type="arabicPeriod" startAt="4"/>
            </a:pPr>
            <a:r>
              <a:rPr lang="en-US" sz="2800" b="1" dirty="0"/>
              <a:t>Be Clear with Others About the Purpose of the Connection – achieve what together?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5.  Focus on Strengths – what are you bringing?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9DAB8-E6F0-B503-DB2F-657255C9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6F3D-51C0-A991-94C4-03EF06ED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2" y="333448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10 Key Points – Connecting with Individuals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1DE0-68A1-38C8-5ABD-F2BF381F0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733978"/>
            <a:ext cx="9621990" cy="4955057"/>
          </a:xfrm>
        </p:spPr>
        <p:txBody>
          <a:bodyPr>
            <a:noAutofit/>
          </a:bodyPr>
          <a:lstStyle/>
          <a:p>
            <a:pPr marL="457200" indent="-457200">
              <a:buAutoNum type="arabicPeriod" startAt="6"/>
            </a:pPr>
            <a:r>
              <a:rPr lang="en-US" sz="2400" b="1" dirty="0"/>
              <a:t>Set Regular Times to Meet with an Agenda</a:t>
            </a:r>
          </a:p>
          <a:p>
            <a:pPr marL="0" indent="0">
              <a:buNone/>
            </a:pPr>
            <a:endParaRPr lang="en-US" sz="2400" b="1" dirty="0"/>
          </a:p>
          <a:p>
            <a:pPr marL="457200" indent="-457200">
              <a:buAutoNum type="arabicPeriod" startAt="7"/>
            </a:pPr>
            <a:r>
              <a:rPr lang="en-US" sz="2400" b="1" dirty="0"/>
              <a:t>Take Advantage of Educational Experiences Together</a:t>
            </a:r>
          </a:p>
          <a:p>
            <a:pPr marL="0" indent="0">
              <a:buNone/>
            </a:pPr>
            <a:endParaRPr lang="en-US" sz="2400" b="1" dirty="0"/>
          </a:p>
          <a:p>
            <a:pPr marL="457200" indent="-457200">
              <a:buAutoNum type="arabicPeriod" startAt="8"/>
            </a:pPr>
            <a:r>
              <a:rPr lang="en-US" sz="2400" b="1" dirty="0"/>
              <a:t>Stay on Track – celebrate; learn from the experience; decide what to keep doing, start doing, and stop doing</a:t>
            </a:r>
          </a:p>
          <a:p>
            <a:pPr marL="0" indent="0">
              <a:buNone/>
            </a:pPr>
            <a:endParaRPr lang="en-US" sz="2400" b="1" dirty="0"/>
          </a:p>
          <a:p>
            <a:pPr marL="457200" indent="-457200">
              <a:buAutoNum type="arabicPeriod" startAt="9"/>
            </a:pPr>
            <a:r>
              <a:rPr lang="en-US" sz="2400" b="1" dirty="0"/>
              <a:t>Use the Site Together for Support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10.  Work Together to Connect with Organizations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2C422-FBDE-DA0B-9C6D-6765F30E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8A30-D120-893F-9954-8B71A633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DC1A-648E-CF38-82B3-D2CD4186B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19146"/>
            <a:ext cx="8946541" cy="512925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7F7C2-4057-C853-9F8C-83DC770A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pic>
        <p:nvPicPr>
          <p:cNvPr id="6" name="Picture 5" descr="A red arrow breaking a wall&#10;&#10;Description automatically generated with low confidence">
            <a:extLst>
              <a:ext uri="{FF2B5EF4-FFF2-40B4-BE49-F238E27FC236}">
                <a16:creationId xmlns:a16="http://schemas.microsoft.com/office/drawing/2014/main" id="{111F78B5-5601-B152-B618-724D181F7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01700"/>
            <a:ext cx="67056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5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0FE12-2E03-D136-3B4A-467706D5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sz="4400" b="1" dirty="0"/>
              <a:t>10 Key Points – Connecting with</a:t>
            </a:r>
            <a:br>
              <a:rPr lang="en-US" sz="4400" b="1" dirty="0">
                <a:latin typeface="Work Sans" pitchFamily="2" charset="77"/>
              </a:rPr>
            </a:br>
            <a:r>
              <a:rPr lang="en-US" sz="4400" b="1" dirty="0">
                <a:latin typeface="Work Sans" pitchFamily="2" charset="77"/>
              </a:rPr>
              <a:t>Organizations</a:t>
            </a:r>
            <a:endParaRPr lang="en-US" sz="4400" b="1" i="0" dirty="0">
              <a:effectLst/>
              <a:latin typeface="Work Sa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D66C8-FD1D-88DB-3C20-F7AA48673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86" y="1993283"/>
            <a:ext cx="9909244" cy="44119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b="1" dirty="0"/>
              <a:t>This is a deceptively Tough Challenge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2. The Searching &amp; Exploring is Part of the Commitment</a:t>
            </a:r>
          </a:p>
          <a:p>
            <a:pPr marL="0" indent="0">
              <a:buNone/>
            </a:pPr>
            <a:endParaRPr lang="en-US" sz="2800" b="1" dirty="0"/>
          </a:p>
          <a:p>
            <a:pPr marL="514350" indent="-514350">
              <a:buAutoNum type="arabicPeriod" startAt="3"/>
            </a:pPr>
            <a:r>
              <a:rPr lang="en-US" sz="2800" b="1" dirty="0"/>
              <a:t>This is a Question of Fit – You &amp; the Organization</a:t>
            </a:r>
          </a:p>
          <a:p>
            <a:pPr marL="0" indent="0">
              <a:buNone/>
            </a:pPr>
            <a:endParaRPr lang="en-US" sz="2800" b="1" dirty="0"/>
          </a:p>
          <a:p>
            <a:pPr marL="514350" indent="-514350">
              <a:buAutoNum type="arabicPeriod" startAt="4"/>
            </a:pPr>
            <a:r>
              <a:rPr lang="en-US" sz="2800" b="1" dirty="0"/>
              <a:t>Prep Like a Job Search – Search Hard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5.  Prep Like a Job Search – Prepare Your “Resume”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E1DBE-7CBC-4C9A-5B86-3C9FC0EE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0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9D6D0-545C-9F74-9255-2BBB481A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86" y="174423"/>
            <a:ext cx="9404723" cy="1400530"/>
          </a:xfrm>
        </p:spPr>
        <p:txBody>
          <a:bodyPr/>
          <a:lstStyle/>
          <a:p>
            <a:pPr algn="ctr" fontAlgn="base"/>
            <a:r>
              <a:rPr lang="en-US" sz="4400" b="1" dirty="0"/>
              <a:t>10 Key Points – Connecting with</a:t>
            </a:r>
            <a:br>
              <a:rPr lang="en-US" sz="4400" b="1" dirty="0">
                <a:latin typeface="Work Sans" pitchFamily="2" charset="77"/>
              </a:rPr>
            </a:br>
            <a:r>
              <a:rPr lang="en-US" sz="4400" b="1" dirty="0">
                <a:latin typeface="Work Sans" pitchFamily="2" charset="77"/>
              </a:rPr>
              <a:t>Organizations</a:t>
            </a:r>
            <a:endParaRPr lang="en-US" sz="4400" b="1" i="0" dirty="0">
              <a:effectLst/>
              <a:latin typeface="Work Sa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32953-2064-2560-22A0-78425FE9B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1685169"/>
            <a:ext cx="10021714" cy="4998407"/>
          </a:xfrm>
        </p:spPr>
        <p:txBody>
          <a:bodyPr>
            <a:noAutofit/>
          </a:bodyPr>
          <a:lstStyle/>
          <a:p>
            <a:pPr marL="514350" indent="-514350">
              <a:buAutoNum type="arabicPeriod" startAt="6"/>
            </a:pPr>
            <a:r>
              <a:rPr lang="en-US" sz="2800" b="1" dirty="0"/>
              <a:t>Make it Easy for the Organization to Know Your Value</a:t>
            </a:r>
          </a:p>
          <a:p>
            <a:pPr marL="0" indent="0">
              <a:buNone/>
            </a:pPr>
            <a:endParaRPr lang="en-US" sz="2800" b="1" dirty="0"/>
          </a:p>
          <a:p>
            <a:pPr marL="514350" indent="-514350">
              <a:buAutoNum type="arabicPeriod" startAt="7"/>
            </a:pPr>
            <a:r>
              <a:rPr lang="en-US" sz="2800" b="1" dirty="0"/>
              <a:t>Expect Natural Ambivalence on Their Part</a:t>
            </a:r>
          </a:p>
          <a:p>
            <a:pPr marL="0" indent="0">
              <a:buNone/>
            </a:pPr>
            <a:endParaRPr lang="en-US" sz="2800" b="1" dirty="0"/>
          </a:p>
          <a:p>
            <a:pPr marL="514350" indent="-514350">
              <a:buAutoNum type="arabicPeriod" startAt="8"/>
            </a:pPr>
            <a:r>
              <a:rPr lang="en-US" sz="2800" b="1" dirty="0"/>
              <a:t>Use the Other Parts of the Site to Prep for the Search</a:t>
            </a:r>
          </a:p>
          <a:p>
            <a:pPr marL="0" indent="0">
              <a:buNone/>
            </a:pPr>
            <a:endParaRPr lang="en-US" sz="2800" b="1" dirty="0"/>
          </a:p>
          <a:p>
            <a:pPr marL="514350" indent="-514350">
              <a:buAutoNum type="arabicPeriod" startAt="9"/>
            </a:pPr>
            <a:r>
              <a:rPr lang="en-US" sz="2800" b="1" dirty="0"/>
              <a:t>Combine Your Actions Across Multiple Organizations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10. Do This With Others</a:t>
            </a:r>
          </a:p>
          <a:p>
            <a:pPr marL="514350" indent="-514350">
              <a:buAutoNum type="arabicPeriod" startAt="6"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9BAC3-F52C-52B8-5409-E3109C32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2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F994-E03F-B11B-2DE6-2998C737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E766-F494-5A86-20B6-6018948F3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921" y="1498976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/>
              <a:t>“There is no power for change greater than a community discovering what it cares about.” </a:t>
            </a:r>
          </a:p>
          <a:p>
            <a:pPr marL="0" indent="0" algn="ctr">
              <a:buNone/>
            </a:pPr>
            <a:r>
              <a:rPr lang="en-US" sz="2800" dirty="0"/>
              <a:t>Margaret J. Wheatley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6DBF9-2C90-A301-0EEB-077B1004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70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3127</TotalTime>
  <Words>332</Words>
  <Application>Microsoft Macintosh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Work Sans</vt:lpstr>
      <vt:lpstr>Ion</vt:lpstr>
      <vt:lpstr>PowerPoint Presentation</vt:lpstr>
      <vt:lpstr>A Deceptively Tough Barrier</vt:lpstr>
      <vt:lpstr>10 Key Points – Connecting with Individuals</vt:lpstr>
      <vt:lpstr>10 Key Points – Connecting with Individuals</vt:lpstr>
      <vt:lpstr>PowerPoint Presentation</vt:lpstr>
      <vt:lpstr>10 Key Points – Connecting with Organizations</vt:lpstr>
      <vt:lpstr>10 Key Points – Connecting with Organizations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Barnhart</dc:creator>
  <cp:lastModifiedBy>Gordon Barnhart</cp:lastModifiedBy>
  <cp:revision>43</cp:revision>
  <dcterms:created xsi:type="dcterms:W3CDTF">2023-06-14T13:31:57Z</dcterms:created>
  <dcterms:modified xsi:type="dcterms:W3CDTF">2023-06-21T21:21:05Z</dcterms:modified>
</cp:coreProperties>
</file>