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61" r:id="rId6"/>
    <p:sldId id="259" r:id="rId7"/>
    <p:sldId id="265" r:id="rId8"/>
    <p:sldId id="260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B2813-E5B7-6A44-A611-2561265458A8}" type="datetimeFigureOut">
              <a:rPr lang="en-US" smtClean="0"/>
              <a:t>6/17/23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4621A-20F9-2E4E-A21D-C191D54C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07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2569-AC9D-8E4C-A4F7-F4C784021C07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C813-2802-A84B-AF2D-A1D0B6EE26E6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2848-8835-1A4F-B9F6-D6CD0ED57010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C939-97B0-6240-9957-0447C38193CD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1E97-F646-074F-8280-B366A4E3A43A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3C98-3D4B-3244-AA7F-8417F3FFFD76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1000-BD30-2D42-9FB7-2A8A671B2AD1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64C5-3B21-364B-90B4-E3C92841D13F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B22F-221C-DA4C-B441-2AF333313F2B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9DBD-5840-8343-810B-7B8CAD8801EC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EFBB-759F-EA49-80FD-0CE4ABA39918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35AC-C9AB-5F40-975B-304DE60F8ABD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71F8-6F84-5845-882C-96FE72B1A7F0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1879-BD56-7445-BD72-65FE9B188D9F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69CF-C539-254D-A4D4-5571E6DF74FF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9D88-D394-FE44-9AAA-3008ECE4DB75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C607-A98C-4B43-BD0C-41EB5AB37C2B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28812BB-B010-0346-8720-C00B3B99D967}" type="datetime1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14EB9-6CBB-4DBD-71C8-855CA3B23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539" y="749728"/>
            <a:ext cx="8825658" cy="2826026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E594B7-E41C-9C64-88DD-4F9E3F367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539" y="3756991"/>
            <a:ext cx="8825658" cy="2826026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Barriers #2 </a:t>
            </a:r>
          </a:p>
          <a:p>
            <a:pPr algn="ctr"/>
            <a:r>
              <a:rPr lang="en-US" sz="5400" b="1" dirty="0"/>
              <a:t>6 Barriers on the Path</a:t>
            </a:r>
          </a:p>
          <a:p>
            <a:pPr algn="ctr"/>
            <a:endParaRPr lang="en-US" sz="3600" dirty="0"/>
          </a:p>
        </p:txBody>
      </p:sp>
      <p:pic>
        <p:nvPicPr>
          <p:cNvPr id="5" name="Picture 4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87828152-1393-F69B-C18D-82F15FFD0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168" y="844826"/>
            <a:ext cx="7772400" cy="25908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D51C2-DE79-D1A2-5570-068AA891D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err="1"/>
              <a:t>www.counteringracism.org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98834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C310E-5A4C-CFD1-4F04-070AC4330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i="0" dirty="0">
                <a:effectLst/>
                <a:latin typeface="Work Sans" pitchFamily="2" charset="77"/>
              </a:rPr>
              <a:t>6. The Effort Required – </a:t>
            </a:r>
            <a:br>
              <a:rPr lang="en-US" sz="4400" b="1" i="0" dirty="0">
                <a:effectLst/>
                <a:latin typeface="Work Sans" pitchFamily="2" charset="77"/>
              </a:rPr>
            </a:br>
            <a:r>
              <a:rPr lang="en-US" sz="4400" b="1" i="0" dirty="0">
                <a:effectLst/>
                <a:latin typeface="Work Sans" pitchFamily="2" charset="77"/>
              </a:rPr>
              <a:t>Wearing Out</a:t>
            </a:r>
            <a:br>
              <a:rPr lang="en-US" sz="4400" b="1" i="0" dirty="0">
                <a:effectLst/>
                <a:latin typeface="Work Sans" pitchFamily="2" charset="77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1305-B647-7A49-1E58-7921D923A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18" y="2052918"/>
            <a:ext cx="9562836" cy="4352364"/>
          </a:xfrm>
        </p:spPr>
        <p:txBody>
          <a:bodyPr/>
          <a:lstStyle/>
          <a:p>
            <a:r>
              <a:rPr lang="en-US" sz="2800" b="1" dirty="0"/>
              <a:t>Adding countering racism requires adding effort &amp; energy to an already busy life</a:t>
            </a:r>
          </a:p>
          <a:p>
            <a:r>
              <a:rPr lang="en-US" sz="2800" b="1" dirty="0"/>
              <a:t>Countering racism is a long-term challenge</a:t>
            </a:r>
          </a:p>
          <a:p>
            <a:r>
              <a:rPr lang="en-US" sz="2800" b="1" dirty="0"/>
              <a:t>Sometimes life’s demands spike at the same time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Getting past – get good at renewing energy, look directly at how much to invest as well as what you can let go of, keep improving the ability to manage a busy life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CEA4BA-D040-D153-A0CF-72066F3FE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1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73C9C-C4BB-B10B-33BE-5E0C54345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41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D79EE-11F8-A939-C016-D7B07DEF0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6" y="815010"/>
            <a:ext cx="9304418" cy="54333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i="1" dirty="0"/>
          </a:p>
          <a:p>
            <a:pPr marL="0" indent="0" algn="ctr">
              <a:buNone/>
            </a:pPr>
            <a:r>
              <a:rPr lang="en-US" sz="4400" b="1" i="1" dirty="0"/>
              <a:t>“Life doesn’t get easier or more forgiving.  We get stronger &amp; more resilient.”</a:t>
            </a:r>
          </a:p>
          <a:p>
            <a:pPr marL="0" indent="0" algn="ctr">
              <a:buNone/>
            </a:pPr>
            <a:r>
              <a:rPr lang="en-US" sz="4400" b="1" dirty="0"/>
              <a:t>Steve </a:t>
            </a:r>
            <a:r>
              <a:rPr lang="en-US" sz="4400" b="1" dirty="0" err="1"/>
              <a:t>Maraboli</a:t>
            </a:r>
            <a:endParaRPr lang="en-US" sz="44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3D2AE7-24B2-7D4D-494D-C3CA4EED6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24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7AD00-29CF-1CA8-F7B6-E80E7FA9D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9"/>
            <a:ext cx="9404723" cy="995082"/>
          </a:xfrm>
        </p:spPr>
        <p:txBody>
          <a:bodyPr/>
          <a:lstStyle/>
          <a:p>
            <a:pPr algn="ctr"/>
            <a:r>
              <a:rPr lang="en-US" b="1" dirty="0"/>
              <a:t>The 6 Natural Barriers on the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90226-5161-46D1-CB80-9A1C15941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611308"/>
            <a:ext cx="8946541" cy="4800599"/>
          </a:xfrm>
        </p:spPr>
        <p:txBody>
          <a:bodyPr>
            <a:normAutofit/>
          </a:bodyPr>
          <a:lstStyle/>
          <a:p>
            <a:pPr algn="l" fontAlgn="base">
              <a:buFont typeface="+mj-lt"/>
              <a:buAutoNum type="arabicPeriod"/>
            </a:pPr>
            <a:r>
              <a:rPr lang="en-US" sz="3200" b="1" i="0" dirty="0">
                <a:effectLst/>
                <a:latin typeface="Work Sans" pitchFamily="2" charset="77"/>
              </a:rPr>
              <a:t> Competing Priorities</a:t>
            </a:r>
          </a:p>
          <a:p>
            <a:pPr algn="l" fontAlgn="base">
              <a:buFont typeface="+mj-lt"/>
              <a:buAutoNum type="arabicPeriod"/>
            </a:pPr>
            <a:r>
              <a:rPr lang="en-US" sz="3200" b="1" i="0" dirty="0">
                <a:effectLst/>
                <a:latin typeface="Work Sans" pitchFamily="2" charset="77"/>
              </a:rPr>
              <a:t> Dealing with Frustration, Ineffectiveness        or Failure</a:t>
            </a:r>
          </a:p>
          <a:p>
            <a:pPr algn="l" fontAlgn="base">
              <a:buFont typeface="+mj-lt"/>
              <a:buAutoNum type="arabicPeriod"/>
            </a:pPr>
            <a:r>
              <a:rPr lang="en-US" sz="3200" b="1" i="0" dirty="0">
                <a:effectLst/>
                <a:latin typeface="Work Sans" pitchFamily="2" charset="77"/>
              </a:rPr>
              <a:t> A Challenge to Our Identity</a:t>
            </a:r>
          </a:p>
          <a:p>
            <a:pPr algn="l" fontAlgn="base">
              <a:buFont typeface="+mj-lt"/>
              <a:buAutoNum type="arabicPeriod"/>
            </a:pPr>
            <a:r>
              <a:rPr lang="en-US" sz="3200" b="1" i="0" dirty="0">
                <a:effectLst/>
                <a:latin typeface="Work Sans" pitchFamily="2" charset="77"/>
              </a:rPr>
              <a:t> A Challenge to Our Relationships</a:t>
            </a:r>
          </a:p>
          <a:p>
            <a:pPr algn="l" fontAlgn="base">
              <a:buFont typeface="+mj-lt"/>
              <a:buAutoNum type="arabicPeriod"/>
            </a:pPr>
            <a:r>
              <a:rPr lang="en-US" sz="3200" b="1" i="0" dirty="0">
                <a:effectLst/>
                <a:latin typeface="Work Sans" pitchFamily="2" charset="77"/>
              </a:rPr>
              <a:t> Being Too Visible</a:t>
            </a:r>
          </a:p>
          <a:p>
            <a:pPr algn="l" fontAlgn="base">
              <a:buFont typeface="+mj-lt"/>
              <a:buAutoNum type="arabicPeriod"/>
            </a:pPr>
            <a:r>
              <a:rPr lang="en-US" sz="3200" b="1" i="0" dirty="0">
                <a:effectLst/>
                <a:latin typeface="Work Sans" pitchFamily="2" charset="77"/>
              </a:rPr>
              <a:t> The Effort Required – Wearing Out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FCD44-B011-9FBB-CA45-3EC8C3141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0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4FF06-387A-0A22-A381-46726144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95082"/>
          </a:xfrm>
        </p:spPr>
        <p:txBody>
          <a:bodyPr/>
          <a:lstStyle/>
          <a:p>
            <a:pPr algn="ctr"/>
            <a:r>
              <a:rPr lang="en-US" dirty="0"/>
              <a:t>About the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7F286-E5A0-77B3-08F4-600DAD7AC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47800"/>
            <a:ext cx="8946541" cy="4800599"/>
          </a:xfrm>
        </p:spPr>
        <p:txBody>
          <a:bodyPr/>
          <a:lstStyle/>
          <a:p>
            <a:r>
              <a:rPr lang="en-US" sz="2800" dirty="0"/>
              <a:t>All the barriers are natural – not a sign of failure or </a:t>
            </a:r>
            <a:r>
              <a:rPr lang="en-US" sz="2800" dirty="0" err="1"/>
              <a:t>inadequalcy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They will affect each person differently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They will undermine efforts to counter racism if not acknowledged and directly managed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They can all be managed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59DAB8-E6F0-B503-DB2F-657255C91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FE12-2E03-D136-3B4A-467706D5B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base">
              <a:buFont typeface="+mj-lt"/>
              <a:buAutoNum type="arabicPeriod"/>
            </a:pPr>
            <a:r>
              <a:rPr lang="en-US" sz="4400" b="1" i="0" dirty="0">
                <a:effectLst/>
                <a:latin typeface="Work Sans" pitchFamily="2" charset="77"/>
              </a:rPr>
              <a:t> Competing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D66C8-FD1D-88DB-3C20-F7AA4867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Lots of things fighting for our attention</a:t>
            </a:r>
          </a:p>
          <a:p>
            <a:r>
              <a:rPr lang="en-US" sz="3200" b="1" dirty="0"/>
              <a:t>From global like climate change &amp; homelessness to personal like career &amp; family well-being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Getting past – determine where racism is in priorities and match actions to fit time &amp; attention available</a:t>
            </a:r>
            <a:r>
              <a:rPr lang="en-US" sz="3200" b="1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EE1DBE-7CBC-4C9A-5B86-3C9FC0EEA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0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9D6D0-545C-9F74-9255-2BBB481A7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303631"/>
            <a:ext cx="9404723" cy="1400530"/>
          </a:xfrm>
        </p:spPr>
        <p:txBody>
          <a:bodyPr/>
          <a:lstStyle/>
          <a:p>
            <a:pPr algn="ctr" fontAlgn="base"/>
            <a:r>
              <a:rPr lang="en-US" sz="4400" b="1" i="0" dirty="0">
                <a:effectLst/>
                <a:latin typeface="Work Sans" pitchFamily="2" charset="77"/>
              </a:rPr>
              <a:t>2. Dealing with Frustration, Ineffectiveness or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32953-2064-2560-22A0-78425FE9B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74013"/>
            <a:ext cx="8946541" cy="4526787"/>
          </a:xfrm>
        </p:spPr>
        <p:txBody>
          <a:bodyPr>
            <a:noAutofit/>
          </a:bodyPr>
          <a:lstStyle/>
          <a:p>
            <a:r>
              <a:rPr lang="en-US" sz="2800" b="1" dirty="0"/>
              <a:t>These experiences are inevitable – natural parts of the journey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/>
              <a:t>They can either turn us back or develop our perseverance &amp; resilience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>
                <a:solidFill>
                  <a:srgbClr val="FF0000"/>
                </a:solidFill>
              </a:rPr>
              <a:t>Getting past – expect them &amp; take them on as opportunities to develop perseverance, resilience, wisdom about change,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9BAC3-F52C-52B8-5409-E3109C328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2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078EB-5F67-D4F2-880D-C69ACBC4C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95082"/>
          </a:xfrm>
        </p:spPr>
        <p:txBody>
          <a:bodyPr/>
          <a:lstStyle/>
          <a:p>
            <a:pPr algn="ctr"/>
            <a:r>
              <a:rPr lang="en-US" sz="4400" b="1" i="0" dirty="0">
                <a:effectLst/>
                <a:latin typeface="Work Sans" pitchFamily="2" charset="77"/>
              </a:rPr>
              <a:t>3. A Challenge to Our Identity</a:t>
            </a:r>
            <a:br>
              <a:rPr lang="en-US" sz="4400" b="1" i="0" dirty="0">
                <a:effectLst/>
                <a:latin typeface="Work Sans" pitchFamily="2" charset="77"/>
              </a:rPr>
            </a:br>
            <a:br>
              <a:rPr lang="en-US" sz="4400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4E23A-5ACE-F683-3304-7A427C563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1" y="1610140"/>
            <a:ext cx="9651807" cy="4638260"/>
          </a:xfrm>
        </p:spPr>
        <p:txBody>
          <a:bodyPr>
            <a:normAutofit/>
          </a:bodyPr>
          <a:lstStyle/>
          <a:p>
            <a:r>
              <a:rPr lang="en-US" sz="2800" b="1" dirty="0"/>
              <a:t>Our engagement &amp; actions can reinforce things we like about ourselves</a:t>
            </a:r>
          </a:p>
          <a:p>
            <a:r>
              <a:rPr lang="en-US" sz="2800" b="1" dirty="0"/>
              <a:t>It can also cause us to discover things we aren’t happy with</a:t>
            </a:r>
          </a:p>
          <a:p>
            <a:r>
              <a:rPr lang="en-US" sz="2800" b="1" dirty="0"/>
              <a:t>The latter can cause us to avoid or retreat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Getting past – focus on building on strength &amp; take unwelcome discoveries as a chance to grow &amp; become more complete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C9AD9E-9550-D5F0-EA22-7AF07B71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8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8E05A-013A-9A87-DF08-F38AA0F44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41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9D184-E58B-8D46-D3A0-4AFAF8DD5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172818"/>
            <a:ext cx="8946541" cy="5075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i="1" dirty="0"/>
              <a:t>“Life shrinks or expands in proportion to one’s courage.”</a:t>
            </a:r>
          </a:p>
          <a:p>
            <a:pPr marL="0" indent="0" algn="ctr">
              <a:buNone/>
            </a:pPr>
            <a:r>
              <a:rPr lang="en-US" sz="4800" b="1" dirty="0"/>
              <a:t>Anais Nin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9114A4-B85D-CB3F-C87B-6BDBB707E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316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B3FCD-4C2A-83A5-7882-946036990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base"/>
            <a:r>
              <a:rPr lang="en-US" sz="4400" b="1" i="0" dirty="0">
                <a:effectLst/>
                <a:latin typeface="Work Sans" pitchFamily="2" charset="77"/>
              </a:rPr>
              <a:t>4. A Challenge to Our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CD5E6-E694-D8DB-B9AC-5339CB127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62857"/>
            <a:ext cx="9404723" cy="419548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One of the most powerful barriers</a:t>
            </a:r>
          </a:p>
          <a:p>
            <a:pPr marL="0" indent="0">
              <a:buNone/>
            </a:pPr>
            <a:r>
              <a:rPr lang="en-US" sz="2400" b="1" dirty="0"/>
              <a:t>If we commit to visibly countering racism, others may be uncomfortable</a:t>
            </a:r>
          </a:p>
          <a:p>
            <a:pPr marL="0" indent="0">
              <a:buNone/>
            </a:pPr>
            <a:r>
              <a:rPr lang="en-US" sz="2400" b="1" dirty="0"/>
              <a:t>Sometimes the relationship just changes</a:t>
            </a:r>
          </a:p>
          <a:p>
            <a:pPr marL="0" indent="0">
              <a:buNone/>
            </a:pPr>
            <a:r>
              <a:rPr lang="en-US" sz="2400" b="1" dirty="0"/>
              <a:t>Sometimes people will simply withdraw &amp; we can be shunned by our group(s)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Getting past – address the issue directly to minimize the threat – and look for the opportunities to establish new relationships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25D720-667D-8996-ADAC-A7C9CC993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74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2887-4FB4-FB97-7D02-177E2F95D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95082"/>
          </a:xfrm>
        </p:spPr>
        <p:txBody>
          <a:bodyPr/>
          <a:lstStyle/>
          <a:p>
            <a:pPr algn="ctr"/>
            <a:r>
              <a:rPr lang="en-US" sz="4400" b="1" i="0" dirty="0">
                <a:effectLst/>
                <a:latin typeface="Work Sans" pitchFamily="2" charset="77"/>
              </a:rPr>
              <a:t>5. Being Too Visible</a:t>
            </a:r>
            <a:br>
              <a:rPr lang="en-US" sz="4400" b="1" i="0" dirty="0">
                <a:effectLst/>
                <a:latin typeface="Work Sans" pitchFamily="2" charset="77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040DB-DDA9-43E5-61F4-6DF48433B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70" y="1689652"/>
            <a:ext cx="9244783" cy="471563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Most actions won’t be affected by this barrier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/>
              <a:t>Some may be affected as you are naturally saying “This is me”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/>
              <a:t>Tougher for people who naturally like a low profile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>
                <a:solidFill>
                  <a:srgbClr val="FF0000"/>
                </a:solidFill>
              </a:rPr>
              <a:t>Getting past – this barrier tends to shrink with experience, but it can also be addressed directly to shrink it &amp; with support from others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95C4C7-6816-C0DA-3074-154C57A5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0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2689</TotalTime>
  <Words>535</Words>
  <Application>Microsoft Macintosh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Work Sans</vt:lpstr>
      <vt:lpstr>Ion</vt:lpstr>
      <vt:lpstr>PowerPoint Presentation</vt:lpstr>
      <vt:lpstr>The 6 Natural Barriers on the Path</vt:lpstr>
      <vt:lpstr>About the Barriers</vt:lpstr>
      <vt:lpstr> Competing Priorities</vt:lpstr>
      <vt:lpstr>2. Dealing with Frustration, Ineffectiveness or Failure</vt:lpstr>
      <vt:lpstr>3. A Challenge to Our Identity  </vt:lpstr>
      <vt:lpstr>PowerPoint Presentation</vt:lpstr>
      <vt:lpstr>4. A Challenge to Our Relationships</vt:lpstr>
      <vt:lpstr>5. Being Too Visible </vt:lpstr>
      <vt:lpstr>6. The Effort Required –  Wearing Out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Barnhart</dc:creator>
  <cp:lastModifiedBy>Gordon Barnhart</cp:lastModifiedBy>
  <cp:revision>34</cp:revision>
  <dcterms:created xsi:type="dcterms:W3CDTF">2023-06-14T13:31:57Z</dcterms:created>
  <dcterms:modified xsi:type="dcterms:W3CDTF">2023-06-18T15:46:58Z</dcterms:modified>
</cp:coreProperties>
</file>