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59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2813-E5B7-6A44-A611-2561265458A8}" type="datetimeFigureOut">
              <a:rPr lang="en-US" smtClean="0"/>
              <a:t>6/16/23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4621A-20F9-2E4E-A21D-C191D54C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0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2569-AC9D-8E4C-A4F7-F4C784021C07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C813-2802-A84B-AF2D-A1D0B6EE26E6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2848-8835-1A4F-B9F6-D6CD0ED57010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C939-97B0-6240-9957-0447C38193CD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1E97-F646-074F-8280-B366A4E3A43A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3C98-3D4B-3244-AA7F-8417F3FFFD76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1000-BD30-2D42-9FB7-2A8A671B2AD1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64C5-3B21-364B-90B4-E3C92841D13F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B22F-221C-DA4C-B441-2AF333313F2B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DBD-5840-8343-810B-7B8CAD8801EC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EFBB-759F-EA49-80FD-0CE4ABA39918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AC-C9AB-5F40-975B-304DE60F8ABD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71F8-6F84-5845-882C-96FE72B1A7F0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879-BD56-7445-BD72-65FE9B188D9F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69CF-C539-254D-A4D4-5571E6DF74FF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9D88-D394-FE44-9AAA-3008ECE4DB75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C607-A98C-4B43-BD0C-41EB5AB37C2B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8812BB-B010-0346-8720-C00B3B99D967}" type="datetime1">
              <a:rPr lang="en-US" smtClean="0"/>
              <a:t>6/16/23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14EB9-6CBB-4DBD-71C8-855CA3B23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13523"/>
            <a:ext cx="8825658" cy="2700102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594B7-E41C-9C64-88DD-4F9E3F367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644376"/>
            <a:ext cx="8825658" cy="246818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Barriers #1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The 3 Barriers Right at the Beginning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The “Guardians of the Threshold”</a:t>
            </a:r>
          </a:p>
          <a:p>
            <a:pPr algn="ctr"/>
            <a:r>
              <a:rPr lang="en-US" sz="5400" b="1" dirty="0"/>
              <a:t> </a:t>
            </a:r>
          </a:p>
          <a:p>
            <a:pPr algn="ctr"/>
            <a:endParaRPr lang="en-US" sz="3600" dirty="0"/>
          </a:p>
        </p:txBody>
      </p:sp>
      <p:pic>
        <p:nvPicPr>
          <p:cNvPr id="5" name="Picture 4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87828152-1393-F69B-C18D-82F15FFD0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351" y="622824"/>
            <a:ext cx="7772400" cy="2590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D51C2-DE79-D1A2-5570-068AA891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/>
              <a:t>www.counteringracism.org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8834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D512-6FD0-D225-9BE0-5F8F65FF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568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314B7-E1FE-5CD8-EEB1-CF09BE21A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47800"/>
            <a:ext cx="8946541" cy="4800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1" dirty="0"/>
              <a:t>“The secret to getting ahead is getting started.”</a:t>
            </a:r>
          </a:p>
          <a:p>
            <a:pPr marL="0" indent="0" algn="ctr">
              <a:buNone/>
            </a:pPr>
            <a:r>
              <a:rPr lang="en-US" sz="2800" b="1" dirty="0"/>
              <a:t>Mark Twain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1" dirty="0"/>
              <a:t>“Whether you think you can or think you can’t, you’re right.”</a:t>
            </a:r>
          </a:p>
          <a:p>
            <a:pPr marL="0" indent="0" algn="ctr">
              <a:buNone/>
            </a:pPr>
            <a:r>
              <a:rPr lang="en-US" sz="2800" b="1" dirty="0"/>
              <a:t>Henry Ford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3F7EC-5F2F-6254-6F9F-BAF0722A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AD00-29CF-1CA8-F7B6-E80E7FA9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/>
          <a:lstStyle/>
          <a:p>
            <a:pPr algn="ctr"/>
            <a:r>
              <a:rPr lang="en-US" sz="4400" b="1" dirty="0"/>
              <a:t>The 3 Guardians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90226-5161-46D1-CB80-9A1C1594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1" y="1798983"/>
            <a:ext cx="9790044" cy="4681329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The first test for any journey of change – dealing with the 3 inescapable guardians</a:t>
            </a:r>
          </a:p>
          <a:p>
            <a:r>
              <a:rPr lang="en-US" sz="3600" b="1" dirty="0"/>
              <a:t>Any scale – individual, group, organizational or community</a:t>
            </a:r>
          </a:p>
          <a:p>
            <a:r>
              <a:rPr lang="en-US" sz="3600" b="1" dirty="0"/>
              <a:t>Guardian #1 – The natural indictment</a:t>
            </a:r>
          </a:p>
          <a:p>
            <a:r>
              <a:rPr lang="en-US" sz="3600" b="1" dirty="0"/>
              <a:t>Guardian #2 – The fear of the unknown &amp; loss</a:t>
            </a:r>
          </a:p>
          <a:p>
            <a:r>
              <a:rPr lang="en-US" sz="3600" b="1" dirty="0"/>
              <a:t>Guardian #3 – The specter of incompetence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FCD44-B011-9FBB-CA45-3EC8C314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0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FE12-2E03-D136-3B4A-467706D5B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07725"/>
          </a:xfrm>
        </p:spPr>
        <p:txBody>
          <a:bodyPr/>
          <a:lstStyle/>
          <a:p>
            <a:pPr algn="ctr"/>
            <a:r>
              <a:rPr lang="en-US" b="1" dirty="0"/>
              <a:t>Guardian #1 – The Indictment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D66C8-FD1D-88DB-3C20-F7AA4867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6" y="2052918"/>
            <a:ext cx="9770164" cy="4195481"/>
          </a:xfrm>
        </p:spPr>
        <p:txBody>
          <a:bodyPr>
            <a:normAutofit/>
          </a:bodyPr>
          <a:lstStyle/>
          <a:p>
            <a:r>
              <a:rPr lang="en-US" sz="3200" b="1" dirty="0"/>
              <a:t>Natural &amp; inescapable for most White people</a:t>
            </a:r>
          </a:p>
          <a:p>
            <a:r>
              <a:rPr lang="en-US" sz="3200" b="1" dirty="0"/>
              <a:t>Grabs too much attention &amp; saps energy</a:t>
            </a:r>
          </a:p>
          <a:p>
            <a:r>
              <a:rPr lang="en-US" sz="3200" b="1" dirty="0"/>
              <a:t>Generates feelings of guilt, shame, anger, frustration, resentment, us/them, etc.</a:t>
            </a:r>
          </a:p>
          <a:p>
            <a:r>
              <a:rPr lang="en-US" sz="3200" b="1" dirty="0"/>
              <a:t>Focuses on guilt vs. responsibility &amp; possibility</a:t>
            </a:r>
          </a:p>
          <a:p>
            <a:endParaRPr lang="en-US" sz="32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E1DBE-7CBC-4C9A-5B86-3C9FC0EE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0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34E0C-AF47-FC65-C7FD-3B6B9C8A9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9125"/>
          </a:xfrm>
        </p:spPr>
        <p:txBody>
          <a:bodyPr/>
          <a:lstStyle/>
          <a:p>
            <a:pPr algn="ctr"/>
            <a:r>
              <a:rPr lang="en-US" b="1" dirty="0"/>
              <a:t>Getting Past Guardian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9C2A0-A412-60DC-878E-60ACBC98E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1540565"/>
            <a:ext cx="9701503" cy="486471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dirty="0"/>
              <a:t>Focus on Responsibility and Act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Strategy #1 - Take the approach of being a “recovering racist” – focus on responsibility for action now and avoid blame and guilt for growing up and being formed by a racist culture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Strategy #2 - Take responsibility for actions taken or not taken as a young adult or adult – may be regrets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Strategy #3 - Follow the warrior tradition - “engage fully and with excitement”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7163A-3EDB-2B71-E504-B7595E4B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9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D6D0-545C-9F74-9255-2BBB481A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Guardian #2 – The Fear of Potential Losses &amp; the Unknown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32953-2064-2560-22A0-78425FE9B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39" y="2052918"/>
            <a:ext cx="9949069" cy="4195481"/>
          </a:xfrm>
        </p:spPr>
        <p:txBody>
          <a:bodyPr>
            <a:noAutofit/>
          </a:bodyPr>
          <a:lstStyle/>
          <a:p>
            <a:r>
              <a:rPr lang="en-US" sz="2800" dirty="0"/>
              <a:t>Lots of unknowns in countering racism</a:t>
            </a:r>
          </a:p>
          <a:p>
            <a:r>
              <a:rPr lang="en-US" sz="2800" dirty="0"/>
              <a:t>They are natural, inescapable, test courage &amp; confidence</a:t>
            </a:r>
          </a:p>
          <a:p>
            <a:r>
              <a:rPr lang="en-US" sz="2800" dirty="0"/>
              <a:t>Lots of potential losses – scary at the beginning because they are mostly undefined initially</a:t>
            </a:r>
          </a:p>
          <a:p>
            <a:r>
              <a:rPr lang="en-US" sz="2800" dirty="0"/>
              <a:t>Personal losses can include self-image, comfort, beliefs, sense of place &amp; acceptance, relationships, advantages, etc.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9BAC3-F52C-52B8-5409-E3109C32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2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76610-B49C-752E-9719-CF255764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9917"/>
          </a:xfrm>
        </p:spPr>
        <p:txBody>
          <a:bodyPr/>
          <a:lstStyle/>
          <a:p>
            <a:pPr algn="ctr"/>
            <a:r>
              <a:rPr lang="en-US" b="1" dirty="0"/>
              <a:t>Getting Past Guardian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6F412-F1AD-B391-554D-C57C2F15C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282148"/>
            <a:ext cx="9988826" cy="53671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Keep Losses in Perspective &amp; Diminish the Unknown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Strategy #1 - Create your personal vision – how you might counter racism &amp; how you would look doing it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Strategy #2 - Get endings and losses in context – endings and losses are scarier when ill-defined.  Define them.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Strategy #3 - Decrease the unknown – Combine a personal vision and getting endings and losses in context with increased awareness and education along with understanding that not everything is changing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E4FFA-9A2D-DD3E-3490-D1891AE3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0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C310-5450-A152-E11B-BFB89014D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3125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58532-0251-EBE8-B2E3-4343A5BDD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52330"/>
            <a:ext cx="8946541" cy="4996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i="1" dirty="0"/>
          </a:p>
          <a:p>
            <a:pPr marL="0" indent="0" algn="ctr">
              <a:buNone/>
            </a:pPr>
            <a:r>
              <a:rPr lang="en-US" sz="3200" b="1" i="1" dirty="0"/>
              <a:t>“A vision is not just a picture of what could be; it is an appeal to our better selves, a call to become something more.” </a:t>
            </a:r>
          </a:p>
          <a:p>
            <a:pPr marL="0" indent="0" algn="ctr">
              <a:buNone/>
            </a:pPr>
            <a:r>
              <a:rPr lang="en-US" sz="3200" b="1" dirty="0" err="1"/>
              <a:t>Rosabeth</a:t>
            </a:r>
            <a:r>
              <a:rPr lang="en-US" sz="3200" b="1" dirty="0"/>
              <a:t> Moss Kanter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FA4DC-4924-F1D6-9F58-95758FE5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9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078EB-5F67-D4F2-880D-C69ACBC4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en-US" sz="4400" b="1" dirty="0"/>
              <a:t>Guardian #3 – The Specter of Incompetence</a:t>
            </a:r>
            <a:br>
              <a:rPr lang="en-US" sz="44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4E23A-5ACE-F683-3304-7A427C563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2052918"/>
            <a:ext cx="9542477" cy="4195481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“But what do I do?  How can I be successful?  How do I not fail or make it worse?”</a:t>
            </a:r>
          </a:p>
          <a:p>
            <a:r>
              <a:rPr lang="en-US" sz="2800" b="1" dirty="0"/>
              <a:t>“What do I need to know and be able to do?”</a:t>
            </a:r>
          </a:p>
          <a:p>
            <a:r>
              <a:rPr lang="en-US" sz="2800" b="1" dirty="0"/>
              <a:t>”Which of my strengths are relevant?”</a:t>
            </a:r>
          </a:p>
          <a:p>
            <a:r>
              <a:rPr lang="en-US" sz="2800" b="1" dirty="0"/>
              <a:t>“How do I develop the required new competencies and who helps?”</a:t>
            </a:r>
          </a:p>
          <a:p>
            <a:r>
              <a:rPr lang="en-US" sz="2800" b="1" dirty="0"/>
              <a:t>We face the “competency ladder” – unconscious incompetence to conscious incompetence to conscious competence to unconscious competence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9AD9E-9550-D5F0-EA22-7AF07B71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8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3FCD-4C2A-83A5-7882-946036990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/>
          <a:lstStyle/>
          <a:p>
            <a:pPr algn="ctr"/>
            <a:r>
              <a:rPr lang="en-US" b="1" dirty="0"/>
              <a:t>Getting Past Guardian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D5E6-E694-D8DB-B9AC-5339CB127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600201"/>
            <a:ext cx="9494243" cy="46581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Keep Incompetence in Context, &amp; Act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Strategy #1 – </a:t>
            </a:r>
            <a:r>
              <a:rPr lang="en-US" sz="2000" dirty="0"/>
              <a:t>Keep “incompetence” in context – build on strengths (80-90% of what’s required)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Strategy #2 – </a:t>
            </a:r>
            <a:r>
              <a:rPr lang="en-US" sz="2000" dirty="0"/>
              <a:t>Go forth short on new competence. “Learn on the way” -   Act.  Stumble.  Learn fast and learn from experience.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Strategy #3 - </a:t>
            </a:r>
            <a:r>
              <a:rPr lang="en-US" sz="2000" dirty="0"/>
              <a:t>Start small and rapidly expand – start small, but start</a:t>
            </a:r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5D720-667D-8996-ADAC-A7C9CC99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74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452</TotalTime>
  <Words>628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PowerPoint Presentation</vt:lpstr>
      <vt:lpstr>The 3 Guardians</vt:lpstr>
      <vt:lpstr>Guardian #1 – The Indictment</vt:lpstr>
      <vt:lpstr>Getting Past Guardian #1</vt:lpstr>
      <vt:lpstr>Guardian #2 – The Fear of Potential Losses &amp; the Unknown</vt:lpstr>
      <vt:lpstr>Getting Past Guardian #2</vt:lpstr>
      <vt:lpstr>PowerPoint Presentation</vt:lpstr>
      <vt:lpstr>Guardian #3 – The Specter of Incompetence </vt:lpstr>
      <vt:lpstr>Getting Past Guardian #3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Barnhart</dc:creator>
  <cp:lastModifiedBy>Gordon Barnhart</cp:lastModifiedBy>
  <cp:revision>33</cp:revision>
  <dcterms:created xsi:type="dcterms:W3CDTF">2023-06-14T13:31:57Z</dcterms:created>
  <dcterms:modified xsi:type="dcterms:W3CDTF">2023-06-16T19:16:42Z</dcterms:modified>
</cp:coreProperties>
</file>