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2813-E5B7-6A44-A611-2561265458A8}" type="datetimeFigureOut">
              <a:rPr lang="en-US" smtClean="0"/>
              <a:t>6/14/23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4621A-20F9-2E4E-A21D-C191D54C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07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2569-AC9D-8E4C-A4F7-F4C784021C07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C813-2802-A84B-AF2D-A1D0B6EE26E6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2848-8835-1A4F-B9F6-D6CD0ED57010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C939-97B0-6240-9957-0447C38193CD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1E97-F646-074F-8280-B366A4E3A43A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3C98-3D4B-3244-AA7F-8417F3FFFD76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1000-BD30-2D42-9FB7-2A8A671B2AD1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64C5-3B21-364B-90B4-E3C92841D13F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B22F-221C-DA4C-B441-2AF333313F2B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DBD-5840-8343-810B-7B8CAD8801EC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EFBB-759F-EA49-80FD-0CE4ABA39918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AC-C9AB-5F40-975B-304DE60F8ABD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71F8-6F84-5845-882C-96FE72B1A7F0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879-BD56-7445-BD72-65FE9B188D9F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69CF-C539-254D-A4D4-5571E6DF74FF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9D88-D394-FE44-9AAA-3008ECE4DB75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C607-A98C-4B43-BD0C-41EB5AB37C2B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8812BB-B010-0346-8720-C00B3B99D967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14EB9-6CBB-4DBD-71C8-855CA3B23E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594B7-E41C-9C64-88DD-4F9E3F3671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5400" b="1" dirty="0"/>
              <a:t>#1  Being an Anti-Racist</a:t>
            </a:r>
          </a:p>
          <a:p>
            <a:pPr algn="ctr"/>
            <a:endParaRPr lang="en-US" sz="3600" dirty="0"/>
          </a:p>
        </p:txBody>
      </p:sp>
      <p:pic>
        <p:nvPicPr>
          <p:cNvPr id="5" name="Picture 4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87828152-1393-F69B-C18D-82F15FFD0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168" y="1464841"/>
            <a:ext cx="7772400" cy="2590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D51C2-DE79-D1A2-5570-068AA891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/>
              <a:t>www.counteringracism.org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883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AD00-29CF-1CA8-F7B6-E80E7FA9D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Three Possible Identities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90226-5161-46D1-CB80-9A1C1594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/>
              <a:t>#1  </a:t>
            </a:r>
            <a:r>
              <a:rPr lang="en-US" sz="3600" b="1" i="1" dirty="0"/>
              <a:t>“I am a racist” </a:t>
            </a:r>
            <a:r>
              <a:rPr lang="en-US" sz="3600" b="1" dirty="0"/>
              <a:t>– Actively supports racism</a:t>
            </a:r>
          </a:p>
          <a:p>
            <a:pPr marL="0" indent="0">
              <a:buNone/>
            </a:pPr>
            <a:endParaRPr lang="en-US" sz="3600" b="1" dirty="0"/>
          </a:p>
          <a:p>
            <a:r>
              <a:rPr lang="en-US" sz="3600" b="1" dirty="0"/>
              <a:t>#2  </a:t>
            </a:r>
            <a:r>
              <a:rPr lang="en-US" sz="3600" b="1" i="1" dirty="0"/>
              <a:t>“I am not a racist” </a:t>
            </a:r>
            <a:r>
              <a:rPr lang="en-US" sz="3600" b="1" dirty="0"/>
              <a:t>– On the sidelines</a:t>
            </a:r>
          </a:p>
          <a:p>
            <a:pPr marL="0" indent="0">
              <a:buNone/>
            </a:pPr>
            <a:endParaRPr lang="en-US" sz="3600" b="1" dirty="0"/>
          </a:p>
          <a:p>
            <a:r>
              <a:rPr lang="en-US" sz="3600" b="1" dirty="0"/>
              <a:t>#3  </a:t>
            </a:r>
            <a:r>
              <a:rPr lang="en-US" sz="3600" b="1" i="1" dirty="0"/>
              <a:t>“I am an anti-racist” </a:t>
            </a:r>
            <a:r>
              <a:rPr lang="en-US" sz="3600" b="1" dirty="0"/>
              <a:t>– Actively counters racism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FCD44-B011-9FBB-CA45-3EC8C314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0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FE12-2E03-D136-3B4A-467706D5B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Who is on the Field of Play?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D66C8-FD1D-88DB-3C20-F7AA4867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Two groups sustain racism – </a:t>
            </a:r>
            <a:r>
              <a:rPr lang="en-US" sz="3200" b="1" i="1" dirty="0"/>
              <a:t>“I am a racist” and “I am not a racist”</a:t>
            </a:r>
          </a:p>
          <a:p>
            <a:pPr marL="0" indent="0">
              <a:buNone/>
            </a:pPr>
            <a:endParaRPr lang="en-US" sz="3200" b="1" i="1" dirty="0"/>
          </a:p>
          <a:p>
            <a:r>
              <a:rPr lang="en-US" sz="3200" b="1" dirty="0"/>
              <a:t>One group counters racism – </a:t>
            </a:r>
            <a:r>
              <a:rPr lang="en-US" sz="3200" b="1" i="1" dirty="0"/>
              <a:t>“I am an anti-racist”</a:t>
            </a:r>
          </a:p>
          <a:p>
            <a:pPr marL="0" indent="0">
              <a:buNone/>
            </a:pPr>
            <a:endParaRPr lang="en-US" sz="3200" b="1" i="1" dirty="0"/>
          </a:p>
          <a:p>
            <a:r>
              <a:rPr lang="en-US" sz="3200" b="1" dirty="0"/>
              <a:t>There is no middle 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E1DBE-7CBC-4C9A-5B86-3C9FC0EE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0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D6D0-545C-9F74-9255-2BBB481A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“I am not a Racist” </a:t>
            </a:r>
            <a:br>
              <a:rPr lang="en-US" b="1" dirty="0"/>
            </a:br>
            <a:r>
              <a:rPr lang="en-US" b="1" dirty="0"/>
              <a:t>Supports Racism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32953-2064-2560-22A0-78425FE9B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Racism has been built into American life for 500 years</a:t>
            </a:r>
          </a:p>
          <a:p>
            <a:r>
              <a:rPr lang="en-US" sz="2400" dirty="0"/>
              <a:t>It has a life of its own and will continue unless actively countered</a:t>
            </a:r>
          </a:p>
          <a:p>
            <a:r>
              <a:rPr lang="en-US" sz="2400" dirty="0"/>
              <a:t>Being a racist actively supports racism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Being part of the “I am not a racist” group - on the sidelines - passively supports racism</a:t>
            </a:r>
          </a:p>
          <a:p>
            <a:r>
              <a:rPr lang="en-US" sz="2400" dirty="0"/>
              <a:t>It’s like a people mover in the airport – you can walk with it, you can ride it, or you can walk against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9BAC3-F52C-52B8-5409-E3109C32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2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078EB-5F67-D4F2-880D-C69ACBC4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en-US" sz="4400" b="1" dirty="0"/>
              <a:t>Steps to Evolve from “I am a racist” or “I am not a racist”</a:t>
            </a:r>
            <a:br>
              <a:rPr lang="en-US" sz="4400" b="1" dirty="0"/>
            </a:br>
            <a:br>
              <a:rPr lang="en-US" sz="4400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4E23A-5ACE-F683-3304-7A427C563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r>
              <a:rPr lang="en-US" sz="4500" b="1" dirty="0"/>
              <a:t>#1  Become aware of and acknowledge being caught in your current group – “own it”</a:t>
            </a:r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r>
              <a:rPr lang="en-US" sz="4500" b="1" dirty="0"/>
              <a:t>#2  Focus on responsibility and possibility vs. guilt and shame – act from strength</a:t>
            </a:r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r>
              <a:rPr lang="en-US" sz="4500" b="1" dirty="0"/>
              <a:t>#3  Be willing to get outside your comfort zone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9AD9E-9550-D5F0-EA22-7AF07B71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81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B3FCD-4C2A-83A5-7882-946036990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Evolving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D5E6-E694-D8DB-B9AC-5339CB127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01" y="2062857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#4  Act and “Learn the way”  Build on strength, act quickly, “learn on the fly”, and persevere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#5  Connect with others for companionship, challenge and support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/>
              <a:t>Commit - Deal with the Barriers - Act – Persevere</a:t>
            </a:r>
          </a:p>
          <a:p>
            <a:pPr marL="0" indent="0" algn="ctr">
              <a:buNone/>
            </a:pPr>
            <a:r>
              <a:rPr lang="en-US" sz="2400" b="1" dirty="0"/>
              <a:t>“It’s </a:t>
            </a:r>
            <a:r>
              <a:rPr lang="en-US" sz="2400" b="1"/>
              <a:t>a Journey”</a:t>
            </a:r>
            <a:endParaRPr lang="en-US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5D720-667D-8996-ADAC-A7C9CC99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74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</TotalTime>
  <Words>320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PowerPoint Presentation</vt:lpstr>
      <vt:lpstr>Three Possible Identities</vt:lpstr>
      <vt:lpstr>Who is on the Field of Play?</vt:lpstr>
      <vt:lpstr>How “I am not a Racist”  Supports Racism</vt:lpstr>
      <vt:lpstr>Steps to Evolve from “I am a racist” or “I am not a racist”  </vt:lpstr>
      <vt:lpstr>Evolving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Barnhart</dc:creator>
  <cp:lastModifiedBy>Gordon Barnhart</cp:lastModifiedBy>
  <cp:revision>18</cp:revision>
  <dcterms:created xsi:type="dcterms:W3CDTF">2023-06-14T13:31:57Z</dcterms:created>
  <dcterms:modified xsi:type="dcterms:W3CDTF">2023-06-14T15:11:54Z</dcterms:modified>
</cp:coreProperties>
</file>